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sldIdLst>
    <p:sldId id="256" r:id="rId2"/>
    <p:sldId id="283" r:id="rId3"/>
    <p:sldId id="257" r:id="rId4"/>
    <p:sldId id="260" r:id="rId5"/>
    <p:sldId id="292" r:id="rId6"/>
    <p:sldId id="259" r:id="rId7"/>
    <p:sldId id="276" r:id="rId8"/>
    <p:sldId id="261" r:id="rId9"/>
    <p:sldId id="293" r:id="rId10"/>
    <p:sldId id="302" r:id="rId11"/>
    <p:sldId id="263" r:id="rId12"/>
    <p:sldId id="307" r:id="rId13"/>
    <p:sldId id="274" r:id="rId14"/>
    <p:sldId id="295" r:id="rId15"/>
    <p:sldId id="313" r:id="rId16"/>
    <p:sldId id="314" r:id="rId17"/>
    <p:sldId id="270" r:id="rId18"/>
    <p:sldId id="258" r:id="rId19"/>
    <p:sldId id="282" r:id="rId20"/>
    <p:sldId id="280" r:id="rId21"/>
    <p:sldId id="281" r:id="rId22"/>
    <p:sldId id="296" r:id="rId23"/>
    <p:sldId id="299" r:id="rId24"/>
    <p:sldId id="315" r:id="rId25"/>
    <p:sldId id="269" r:id="rId26"/>
    <p:sldId id="303" r:id="rId27"/>
    <p:sldId id="272" r:id="rId28"/>
    <p:sldId id="278" r:id="rId29"/>
    <p:sldId id="317" r:id="rId30"/>
    <p:sldId id="316" r:id="rId31"/>
    <p:sldId id="304" r:id="rId32"/>
    <p:sldId id="318" r:id="rId33"/>
    <p:sldId id="325" r:id="rId34"/>
    <p:sldId id="321" r:id="rId35"/>
    <p:sldId id="326" r:id="rId36"/>
    <p:sldId id="323" r:id="rId37"/>
    <p:sldId id="324" r:id="rId38"/>
    <p:sldId id="279" r:id="rId39"/>
  </p:sldIdLst>
  <p:sldSz cx="9144000" cy="6858000" type="screen4x3"/>
  <p:notesSz cx="6858000" cy="9144000"/>
  <p:custDataLst>
    <p:tags r:id="rId4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EAECEE"/>
    <a:srgbClr val="005C84"/>
    <a:srgbClr val="A3A86B"/>
    <a:srgbClr val="AF94A3"/>
    <a:srgbClr val="6A4061"/>
    <a:srgbClr val="4A3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2" autoAdjust="0"/>
    <p:restoredTop sz="94705" autoAdjust="0"/>
  </p:normalViewPr>
  <p:slideViewPr>
    <p:cSldViewPr>
      <p:cViewPr>
        <p:scale>
          <a:sx n="89" d="100"/>
          <a:sy n="89" d="100"/>
        </p:scale>
        <p:origin x="-557" y="-19"/>
      </p:cViewPr>
      <p:guideLst>
        <p:guide orient="horz" pos="799"/>
        <p:guide orient="horz" pos="4088"/>
        <p:guide orient="horz" pos="1117"/>
        <p:guide orient="horz" pos="2840"/>
        <p:guide orient="horz" pos="527"/>
        <p:guide pos="2132"/>
        <p:guide pos="249"/>
        <p:guide pos="5534"/>
        <p:guide pos="38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notesViewPr>
    <p:cSldViewPr>
      <p:cViewPr varScale="1">
        <p:scale>
          <a:sx n="76" d="100"/>
          <a:sy n="76" d="100"/>
        </p:scale>
        <p:origin x="-1914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BBA779-DA61-0A49-9445-12B97C5050E7}" type="doc">
      <dgm:prSet loTypeId="urn:microsoft.com/office/officeart/2005/8/layout/list1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9080F065-5B71-934A-AA3B-6FD57C0E84FA}">
      <dgm:prSet/>
      <dgm:spPr/>
      <dgm:t>
        <a:bodyPr/>
        <a:lstStyle/>
        <a:p>
          <a:pPr rtl="0"/>
          <a:r>
            <a:rPr lang="en-US" dirty="0" smtClean="0"/>
            <a:t>What are MOOCs?</a:t>
          </a:r>
          <a:endParaRPr lang="en-US" dirty="0"/>
        </a:p>
      </dgm:t>
    </dgm:pt>
    <dgm:pt modelId="{C3945058-04C2-CE48-83E3-75A3FC546266}" type="parTrans" cxnId="{126D5D19-432B-D240-B995-7370E00015A7}">
      <dgm:prSet/>
      <dgm:spPr/>
      <dgm:t>
        <a:bodyPr/>
        <a:lstStyle/>
        <a:p>
          <a:endParaRPr lang="en-GB"/>
        </a:p>
      </dgm:t>
    </dgm:pt>
    <dgm:pt modelId="{8E2AE663-F527-3744-AA05-4650D1814874}" type="sibTrans" cxnId="{126D5D19-432B-D240-B995-7370E00015A7}">
      <dgm:prSet/>
      <dgm:spPr/>
      <dgm:t>
        <a:bodyPr/>
        <a:lstStyle/>
        <a:p>
          <a:endParaRPr lang="en-GB"/>
        </a:p>
      </dgm:t>
    </dgm:pt>
    <dgm:pt modelId="{6C731800-82CE-8043-8E5B-0A9822565AA4}">
      <dgm:prSet/>
      <dgm:spPr/>
      <dgm:t>
        <a:bodyPr/>
        <a:lstStyle/>
        <a:p>
          <a:r>
            <a:rPr lang="en-US" smtClean="0"/>
            <a:t>What’s the business model?</a:t>
          </a:r>
          <a:endParaRPr lang="en-US" dirty="0"/>
        </a:p>
      </dgm:t>
    </dgm:pt>
    <dgm:pt modelId="{88E038A6-2F7D-4544-ABA7-D1EB44F9DAA7}" type="parTrans" cxnId="{63214334-4DFB-AA4B-9356-D363CFDD5D28}">
      <dgm:prSet/>
      <dgm:spPr/>
      <dgm:t>
        <a:bodyPr/>
        <a:lstStyle/>
        <a:p>
          <a:endParaRPr lang="en-GB"/>
        </a:p>
      </dgm:t>
    </dgm:pt>
    <dgm:pt modelId="{ECB526A3-E2F8-4B4B-B1D2-B4446A94A652}" type="sibTrans" cxnId="{63214334-4DFB-AA4B-9356-D363CFDD5D28}">
      <dgm:prSet/>
      <dgm:spPr/>
      <dgm:t>
        <a:bodyPr/>
        <a:lstStyle/>
        <a:p>
          <a:endParaRPr lang="en-GB"/>
        </a:p>
      </dgm:t>
    </dgm:pt>
    <dgm:pt modelId="{011BC553-F07F-3F42-B2B3-09FB7AFDAA57}">
      <dgm:prSet/>
      <dgm:spPr/>
      <dgm:t>
        <a:bodyPr/>
        <a:lstStyle/>
        <a:p>
          <a:r>
            <a:rPr lang="en-US" smtClean="0"/>
            <a:t>What/who are MOOCs for?</a:t>
          </a:r>
          <a:endParaRPr lang="en-GB" dirty="0"/>
        </a:p>
      </dgm:t>
    </dgm:pt>
    <dgm:pt modelId="{C906066A-CBBA-0B44-84B2-BB3871098E47}" type="parTrans" cxnId="{30AC1994-8512-8E45-B5CA-5BC603716B84}">
      <dgm:prSet/>
      <dgm:spPr/>
      <dgm:t>
        <a:bodyPr/>
        <a:lstStyle/>
        <a:p>
          <a:endParaRPr lang="en-GB"/>
        </a:p>
      </dgm:t>
    </dgm:pt>
    <dgm:pt modelId="{E5155A52-8736-A14D-AA00-892A20D9E4AB}" type="sibTrans" cxnId="{30AC1994-8512-8E45-B5CA-5BC603716B84}">
      <dgm:prSet/>
      <dgm:spPr/>
      <dgm:t>
        <a:bodyPr/>
        <a:lstStyle/>
        <a:p>
          <a:endParaRPr lang="en-GB"/>
        </a:p>
      </dgm:t>
    </dgm:pt>
    <dgm:pt modelId="{7B30E50F-ED01-1540-8CE6-D925A174F009}">
      <dgm:prSet/>
      <dgm:spPr/>
      <dgm:t>
        <a:bodyPr/>
        <a:lstStyle/>
        <a:p>
          <a:r>
            <a:rPr lang="en-US" smtClean="0"/>
            <a:t>Futurelearn</a:t>
          </a:r>
          <a:endParaRPr lang="en-GB" dirty="0"/>
        </a:p>
      </dgm:t>
    </dgm:pt>
    <dgm:pt modelId="{C65629E4-FD7F-9940-895D-19155ADD2924}" type="parTrans" cxnId="{0FA02BD0-C5C7-BD4C-91C9-C02A53B92FD7}">
      <dgm:prSet/>
      <dgm:spPr/>
      <dgm:t>
        <a:bodyPr/>
        <a:lstStyle/>
        <a:p>
          <a:endParaRPr lang="en-GB"/>
        </a:p>
      </dgm:t>
    </dgm:pt>
    <dgm:pt modelId="{3D7681AB-7432-8E46-BF1C-E818F3CCEF83}" type="sibTrans" cxnId="{0FA02BD0-C5C7-BD4C-91C9-C02A53B92FD7}">
      <dgm:prSet/>
      <dgm:spPr/>
      <dgm:t>
        <a:bodyPr/>
        <a:lstStyle/>
        <a:p>
          <a:endParaRPr lang="en-GB"/>
        </a:p>
      </dgm:t>
    </dgm:pt>
    <dgm:pt modelId="{8F307F5E-31C8-8F41-A747-2E7D3AA1C241}">
      <dgm:prSet/>
      <dgm:spPr/>
      <dgm:t>
        <a:bodyPr/>
        <a:lstStyle/>
        <a:p>
          <a:r>
            <a:rPr lang="en-US" smtClean="0"/>
            <a:t>How the education community is reacting to MOOCs</a:t>
          </a:r>
          <a:endParaRPr lang="en-GB" dirty="0"/>
        </a:p>
      </dgm:t>
    </dgm:pt>
    <dgm:pt modelId="{1C340D7C-4C68-6048-9585-CE9A13EBFC05}" type="parTrans" cxnId="{AE96F604-767B-0C40-A24B-E18C6825563B}">
      <dgm:prSet/>
      <dgm:spPr/>
      <dgm:t>
        <a:bodyPr/>
        <a:lstStyle/>
        <a:p>
          <a:endParaRPr lang="en-GB"/>
        </a:p>
      </dgm:t>
    </dgm:pt>
    <dgm:pt modelId="{156F218B-768F-0348-946F-2DEFBFBEFC31}" type="sibTrans" cxnId="{AE96F604-767B-0C40-A24B-E18C6825563B}">
      <dgm:prSet/>
      <dgm:spPr/>
      <dgm:t>
        <a:bodyPr/>
        <a:lstStyle/>
        <a:p>
          <a:endParaRPr lang="en-GB"/>
        </a:p>
      </dgm:t>
    </dgm:pt>
    <dgm:pt modelId="{BC9E3144-45A8-C546-BC59-39E20E032A43}">
      <dgm:prSet/>
      <dgm:spPr/>
      <dgm:t>
        <a:bodyPr/>
        <a:lstStyle/>
        <a:p>
          <a:r>
            <a:rPr lang="en-US" smtClean="0"/>
            <a:t>What does it take to make a MOOC?</a:t>
          </a:r>
          <a:endParaRPr lang="en-US" dirty="0" smtClean="0"/>
        </a:p>
      </dgm:t>
    </dgm:pt>
    <dgm:pt modelId="{CE7BFDCC-2AD2-7B42-8161-64144BE2C3D5}" type="parTrans" cxnId="{F1E0D1EB-903F-F944-953F-37AEB95DF2CF}">
      <dgm:prSet/>
      <dgm:spPr/>
      <dgm:t>
        <a:bodyPr/>
        <a:lstStyle/>
        <a:p>
          <a:endParaRPr lang="en-GB"/>
        </a:p>
      </dgm:t>
    </dgm:pt>
    <dgm:pt modelId="{C87DAF40-B8B5-9541-BB80-11C37FB3DF57}" type="sibTrans" cxnId="{F1E0D1EB-903F-F944-953F-37AEB95DF2CF}">
      <dgm:prSet/>
      <dgm:spPr/>
      <dgm:t>
        <a:bodyPr/>
        <a:lstStyle/>
        <a:p>
          <a:endParaRPr lang="en-GB"/>
        </a:p>
      </dgm:t>
    </dgm:pt>
    <dgm:pt modelId="{7A094026-8A7D-AF44-93E1-58041D6734A9}">
      <dgm:prSet/>
      <dgm:spPr/>
      <dgm:t>
        <a:bodyPr/>
        <a:lstStyle/>
        <a:p>
          <a:r>
            <a:rPr lang="en-GB" dirty="0" smtClean="0"/>
            <a:t>In what ways are MOOCs predicted to change education?</a:t>
          </a:r>
          <a:endParaRPr lang="en-GB" dirty="0"/>
        </a:p>
      </dgm:t>
    </dgm:pt>
    <dgm:pt modelId="{D66FF113-049B-8245-A432-E1A57FA2E775}" type="parTrans" cxnId="{8AC0B997-7D58-3544-B855-FA299E954C14}">
      <dgm:prSet/>
      <dgm:spPr/>
      <dgm:t>
        <a:bodyPr/>
        <a:lstStyle/>
        <a:p>
          <a:endParaRPr lang="en-GB"/>
        </a:p>
      </dgm:t>
    </dgm:pt>
    <dgm:pt modelId="{4EA4584E-2ECB-824B-971C-93A8A76B6BDC}" type="sibTrans" cxnId="{8AC0B997-7D58-3544-B855-FA299E954C14}">
      <dgm:prSet/>
      <dgm:spPr/>
      <dgm:t>
        <a:bodyPr/>
        <a:lstStyle/>
        <a:p>
          <a:endParaRPr lang="en-GB"/>
        </a:p>
      </dgm:t>
    </dgm:pt>
    <dgm:pt modelId="{A4578F2D-86A8-F343-9FB5-918CFFF62B87}" type="pres">
      <dgm:prSet presAssocID="{85BBA779-DA61-0A49-9445-12B97C5050E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3381C9F-38C9-A143-B76E-C24D9707554E}" type="pres">
      <dgm:prSet presAssocID="{9080F065-5B71-934A-AA3B-6FD57C0E84FA}" presName="parentLin" presStyleCnt="0"/>
      <dgm:spPr/>
    </dgm:pt>
    <dgm:pt modelId="{7FCC8E66-714B-BD42-8EDF-45DF156B530B}" type="pres">
      <dgm:prSet presAssocID="{9080F065-5B71-934A-AA3B-6FD57C0E84FA}" presName="parentLeftMargin" presStyleLbl="node1" presStyleIdx="0" presStyleCnt="7"/>
      <dgm:spPr/>
      <dgm:t>
        <a:bodyPr/>
        <a:lstStyle/>
        <a:p>
          <a:endParaRPr lang="en-GB"/>
        </a:p>
      </dgm:t>
    </dgm:pt>
    <dgm:pt modelId="{B6DA53EA-6495-BE43-90C2-1AD799ACC0CB}" type="pres">
      <dgm:prSet presAssocID="{9080F065-5B71-934A-AA3B-6FD57C0E84F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97B136-7E1D-3D48-901E-B5EA453E77E0}" type="pres">
      <dgm:prSet presAssocID="{9080F065-5B71-934A-AA3B-6FD57C0E84FA}" presName="negativeSpace" presStyleCnt="0"/>
      <dgm:spPr/>
    </dgm:pt>
    <dgm:pt modelId="{769D3221-37CD-C649-8483-0DFB2C235B0E}" type="pres">
      <dgm:prSet presAssocID="{9080F065-5B71-934A-AA3B-6FD57C0E84FA}" presName="childText" presStyleLbl="conFgAcc1" presStyleIdx="0" presStyleCnt="7">
        <dgm:presLayoutVars>
          <dgm:bulletEnabled val="1"/>
        </dgm:presLayoutVars>
      </dgm:prSet>
      <dgm:spPr/>
    </dgm:pt>
    <dgm:pt modelId="{92DCC418-27BF-BE4D-8FC7-3973C4A9AAD4}" type="pres">
      <dgm:prSet presAssocID="{8E2AE663-F527-3744-AA05-4650D1814874}" presName="spaceBetweenRectangles" presStyleCnt="0"/>
      <dgm:spPr/>
    </dgm:pt>
    <dgm:pt modelId="{0EBD96CF-5E81-5A42-9975-BD4F30B9FA60}" type="pres">
      <dgm:prSet presAssocID="{6C731800-82CE-8043-8E5B-0A9822565AA4}" presName="parentLin" presStyleCnt="0"/>
      <dgm:spPr/>
    </dgm:pt>
    <dgm:pt modelId="{06F80A8B-C431-3745-A4CB-6FB0284F1934}" type="pres">
      <dgm:prSet presAssocID="{6C731800-82CE-8043-8E5B-0A9822565AA4}" presName="parentLeftMargin" presStyleLbl="node1" presStyleIdx="0" presStyleCnt="7"/>
      <dgm:spPr/>
      <dgm:t>
        <a:bodyPr/>
        <a:lstStyle/>
        <a:p>
          <a:endParaRPr lang="en-GB"/>
        </a:p>
      </dgm:t>
    </dgm:pt>
    <dgm:pt modelId="{0FF5A711-623E-7B4A-9A68-EDEE1928A9CA}" type="pres">
      <dgm:prSet presAssocID="{6C731800-82CE-8043-8E5B-0A9822565AA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A95134-5491-6F48-B062-5275B8695BEF}" type="pres">
      <dgm:prSet presAssocID="{6C731800-82CE-8043-8E5B-0A9822565AA4}" presName="negativeSpace" presStyleCnt="0"/>
      <dgm:spPr/>
    </dgm:pt>
    <dgm:pt modelId="{E9A36E3F-0C56-D54D-8CD3-5745442C7D01}" type="pres">
      <dgm:prSet presAssocID="{6C731800-82CE-8043-8E5B-0A9822565AA4}" presName="childText" presStyleLbl="conFgAcc1" presStyleIdx="1" presStyleCnt="7">
        <dgm:presLayoutVars>
          <dgm:bulletEnabled val="1"/>
        </dgm:presLayoutVars>
      </dgm:prSet>
      <dgm:spPr/>
    </dgm:pt>
    <dgm:pt modelId="{5D92EFA0-DF0F-1442-9779-48646E25EECB}" type="pres">
      <dgm:prSet presAssocID="{ECB526A3-E2F8-4B4B-B1D2-B4446A94A652}" presName="spaceBetweenRectangles" presStyleCnt="0"/>
      <dgm:spPr/>
    </dgm:pt>
    <dgm:pt modelId="{CF3369E9-2C03-0E48-AC2E-4C5072D3BD10}" type="pres">
      <dgm:prSet presAssocID="{011BC553-F07F-3F42-B2B3-09FB7AFDAA57}" presName="parentLin" presStyleCnt="0"/>
      <dgm:spPr/>
    </dgm:pt>
    <dgm:pt modelId="{EE0B0D5F-22A3-C74B-A9CA-DB0A87FD43DA}" type="pres">
      <dgm:prSet presAssocID="{011BC553-F07F-3F42-B2B3-09FB7AFDAA57}" presName="parentLeftMargin" presStyleLbl="node1" presStyleIdx="1" presStyleCnt="7"/>
      <dgm:spPr/>
      <dgm:t>
        <a:bodyPr/>
        <a:lstStyle/>
        <a:p>
          <a:endParaRPr lang="en-GB"/>
        </a:p>
      </dgm:t>
    </dgm:pt>
    <dgm:pt modelId="{256FFB33-A219-A94C-8510-57A96A4B7F79}" type="pres">
      <dgm:prSet presAssocID="{011BC553-F07F-3F42-B2B3-09FB7AFDAA5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06F4A8-AD55-0545-838D-DB797698BBF6}" type="pres">
      <dgm:prSet presAssocID="{011BC553-F07F-3F42-B2B3-09FB7AFDAA57}" presName="negativeSpace" presStyleCnt="0"/>
      <dgm:spPr/>
    </dgm:pt>
    <dgm:pt modelId="{AAC1B663-60FB-C64B-8DCB-2597C1C8694D}" type="pres">
      <dgm:prSet presAssocID="{011BC553-F07F-3F42-B2B3-09FB7AFDAA57}" presName="childText" presStyleLbl="conFgAcc1" presStyleIdx="2" presStyleCnt="7">
        <dgm:presLayoutVars>
          <dgm:bulletEnabled val="1"/>
        </dgm:presLayoutVars>
      </dgm:prSet>
      <dgm:spPr/>
    </dgm:pt>
    <dgm:pt modelId="{19B5E7A8-A1A8-2040-ADAD-C1FC1E6F226C}" type="pres">
      <dgm:prSet presAssocID="{E5155A52-8736-A14D-AA00-892A20D9E4AB}" presName="spaceBetweenRectangles" presStyleCnt="0"/>
      <dgm:spPr/>
    </dgm:pt>
    <dgm:pt modelId="{55D70129-882E-174F-9FA0-2C642811565D}" type="pres">
      <dgm:prSet presAssocID="{7B30E50F-ED01-1540-8CE6-D925A174F009}" presName="parentLin" presStyleCnt="0"/>
      <dgm:spPr/>
    </dgm:pt>
    <dgm:pt modelId="{08C0F9A0-DD15-6748-9917-15864422427C}" type="pres">
      <dgm:prSet presAssocID="{7B30E50F-ED01-1540-8CE6-D925A174F009}" presName="parentLeftMargin" presStyleLbl="node1" presStyleIdx="2" presStyleCnt="7"/>
      <dgm:spPr/>
      <dgm:t>
        <a:bodyPr/>
        <a:lstStyle/>
        <a:p>
          <a:endParaRPr lang="en-GB"/>
        </a:p>
      </dgm:t>
    </dgm:pt>
    <dgm:pt modelId="{71705D4F-3468-D045-8A19-7F8140C03380}" type="pres">
      <dgm:prSet presAssocID="{7B30E50F-ED01-1540-8CE6-D925A174F00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488A8F-D91E-D142-8264-193FA768E380}" type="pres">
      <dgm:prSet presAssocID="{7B30E50F-ED01-1540-8CE6-D925A174F009}" presName="negativeSpace" presStyleCnt="0"/>
      <dgm:spPr/>
    </dgm:pt>
    <dgm:pt modelId="{24F16161-B2E9-1D42-97EA-9B5816562F21}" type="pres">
      <dgm:prSet presAssocID="{7B30E50F-ED01-1540-8CE6-D925A174F009}" presName="childText" presStyleLbl="conFgAcc1" presStyleIdx="3" presStyleCnt="7">
        <dgm:presLayoutVars>
          <dgm:bulletEnabled val="1"/>
        </dgm:presLayoutVars>
      </dgm:prSet>
      <dgm:spPr/>
    </dgm:pt>
    <dgm:pt modelId="{ADED9E2A-0AB8-7649-9E79-5A4A770090CB}" type="pres">
      <dgm:prSet presAssocID="{3D7681AB-7432-8E46-BF1C-E818F3CCEF83}" presName="spaceBetweenRectangles" presStyleCnt="0"/>
      <dgm:spPr/>
    </dgm:pt>
    <dgm:pt modelId="{5B7BB93C-1544-364C-9805-23543490DA15}" type="pres">
      <dgm:prSet presAssocID="{8F307F5E-31C8-8F41-A747-2E7D3AA1C241}" presName="parentLin" presStyleCnt="0"/>
      <dgm:spPr/>
    </dgm:pt>
    <dgm:pt modelId="{1BD0C716-D70A-1A43-960E-B5012E0954FF}" type="pres">
      <dgm:prSet presAssocID="{8F307F5E-31C8-8F41-A747-2E7D3AA1C241}" presName="parentLeftMargin" presStyleLbl="node1" presStyleIdx="3" presStyleCnt="7"/>
      <dgm:spPr/>
      <dgm:t>
        <a:bodyPr/>
        <a:lstStyle/>
        <a:p>
          <a:endParaRPr lang="en-GB"/>
        </a:p>
      </dgm:t>
    </dgm:pt>
    <dgm:pt modelId="{BD0FD64E-0346-2847-97EF-49285E3CA489}" type="pres">
      <dgm:prSet presAssocID="{8F307F5E-31C8-8F41-A747-2E7D3AA1C24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54E83C-41AB-6646-AF79-7B4B07DFAD1C}" type="pres">
      <dgm:prSet presAssocID="{8F307F5E-31C8-8F41-A747-2E7D3AA1C241}" presName="negativeSpace" presStyleCnt="0"/>
      <dgm:spPr/>
    </dgm:pt>
    <dgm:pt modelId="{78AE0ABD-D576-2F46-906F-925123E1DFD4}" type="pres">
      <dgm:prSet presAssocID="{8F307F5E-31C8-8F41-A747-2E7D3AA1C241}" presName="childText" presStyleLbl="conFgAcc1" presStyleIdx="4" presStyleCnt="7">
        <dgm:presLayoutVars>
          <dgm:bulletEnabled val="1"/>
        </dgm:presLayoutVars>
      </dgm:prSet>
      <dgm:spPr/>
    </dgm:pt>
    <dgm:pt modelId="{C27C46CD-9E54-FA46-99BF-0C0C4B87622C}" type="pres">
      <dgm:prSet presAssocID="{156F218B-768F-0348-946F-2DEFBFBEFC31}" presName="spaceBetweenRectangles" presStyleCnt="0"/>
      <dgm:spPr/>
    </dgm:pt>
    <dgm:pt modelId="{EC2C9D8A-7A51-D34A-869D-52310AA02DD1}" type="pres">
      <dgm:prSet presAssocID="{BC9E3144-45A8-C546-BC59-39E20E032A43}" presName="parentLin" presStyleCnt="0"/>
      <dgm:spPr/>
    </dgm:pt>
    <dgm:pt modelId="{71DB557E-C212-734B-85EE-80A73D51FD56}" type="pres">
      <dgm:prSet presAssocID="{BC9E3144-45A8-C546-BC59-39E20E032A43}" presName="parentLeftMargin" presStyleLbl="node1" presStyleIdx="4" presStyleCnt="7"/>
      <dgm:spPr/>
      <dgm:t>
        <a:bodyPr/>
        <a:lstStyle/>
        <a:p>
          <a:endParaRPr lang="en-GB"/>
        </a:p>
      </dgm:t>
    </dgm:pt>
    <dgm:pt modelId="{93279E46-E9F9-134A-A2CE-15AC147A8AF0}" type="pres">
      <dgm:prSet presAssocID="{BC9E3144-45A8-C546-BC59-39E20E032A4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6E1B4C-99DC-8A49-9E6F-9B7D2457A3B6}" type="pres">
      <dgm:prSet presAssocID="{BC9E3144-45A8-C546-BC59-39E20E032A43}" presName="negativeSpace" presStyleCnt="0"/>
      <dgm:spPr/>
    </dgm:pt>
    <dgm:pt modelId="{515B7453-5C69-044F-B0CC-9B4BEC5F7148}" type="pres">
      <dgm:prSet presAssocID="{BC9E3144-45A8-C546-BC59-39E20E032A43}" presName="childText" presStyleLbl="conFgAcc1" presStyleIdx="5" presStyleCnt="7">
        <dgm:presLayoutVars>
          <dgm:bulletEnabled val="1"/>
        </dgm:presLayoutVars>
      </dgm:prSet>
      <dgm:spPr/>
    </dgm:pt>
    <dgm:pt modelId="{8D7ED6D6-82FB-1D48-8D0F-6DE8F14262A3}" type="pres">
      <dgm:prSet presAssocID="{C87DAF40-B8B5-9541-BB80-11C37FB3DF57}" presName="spaceBetweenRectangles" presStyleCnt="0"/>
      <dgm:spPr/>
    </dgm:pt>
    <dgm:pt modelId="{9E3C0202-3E04-7C43-AA62-B2F094933432}" type="pres">
      <dgm:prSet presAssocID="{7A094026-8A7D-AF44-93E1-58041D6734A9}" presName="parentLin" presStyleCnt="0"/>
      <dgm:spPr/>
    </dgm:pt>
    <dgm:pt modelId="{DD37FD85-585D-2B4C-AD8F-3B6433B31A39}" type="pres">
      <dgm:prSet presAssocID="{7A094026-8A7D-AF44-93E1-58041D6734A9}" presName="parentLeftMargin" presStyleLbl="node1" presStyleIdx="5" presStyleCnt="7"/>
      <dgm:spPr/>
      <dgm:t>
        <a:bodyPr/>
        <a:lstStyle/>
        <a:p>
          <a:endParaRPr lang="en-GB"/>
        </a:p>
      </dgm:t>
    </dgm:pt>
    <dgm:pt modelId="{E2ABFFBD-3197-A74F-A0B8-E4EC2C15CFB0}" type="pres">
      <dgm:prSet presAssocID="{7A094026-8A7D-AF44-93E1-58041D6734A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F208B4-3F69-664A-94C7-804DF7B35E34}" type="pres">
      <dgm:prSet presAssocID="{7A094026-8A7D-AF44-93E1-58041D6734A9}" presName="negativeSpace" presStyleCnt="0"/>
      <dgm:spPr/>
    </dgm:pt>
    <dgm:pt modelId="{8B10682B-1D47-704E-B4C8-F5D9FA6D0435}" type="pres">
      <dgm:prSet presAssocID="{7A094026-8A7D-AF44-93E1-58041D6734A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AC0B997-7D58-3544-B855-FA299E954C14}" srcId="{85BBA779-DA61-0A49-9445-12B97C5050E7}" destId="{7A094026-8A7D-AF44-93E1-58041D6734A9}" srcOrd="6" destOrd="0" parTransId="{D66FF113-049B-8245-A432-E1A57FA2E775}" sibTransId="{4EA4584E-2ECB-824B-971C-93A8A76B6BDC}"/>
    <dgm:cxn modelId="{FE04A1D8-288F-7840-9424-40C8D72C9FC0}" type="presOf" srcId="{7B30E50F-ED01-1540-8CE6-D925A174F009}" destId="{71705D4F-3468-D045-8A19-7F8140C03380}" srcOrd="1" destOrd="0" presId="urn:microsoft.com/office/officeart/2005/8/layout/list1"/>
    <dgm:cxn modelId="{F1E0D1EB-903F-F944-953F-37AEB95DF2CF}" srcId="{85BBA779-DA61-0A49-9445-12B97C5050E7}" destId="{BC9E3144-45A8-C546-BC59-39E20E032A43}" srcOrd="5" destOrd="0" parTransId="{CE7BFDCC-2AD2-7B42-8161-64144BE2C3D5}" sibTransId="{C87DAF40-B8B5-9541-BB80-11C37FB3DF57}"/>
    <dgm:cxn modelId="{6E4124CA-C296-D848-B00D-2571681833AE}" type="presOf" srcId="{7A094026-8A7D-AF44-93E1-58041D6734A9}" destId="{E2ABFFBD-3197-A74F-A0B8-E4EC2C15CFB0}" srcOrd="1" destOrd="0" presId="urn:microsoft.com/office/officeart/2005/8/layout/list1"/>
    <dgm:cxn modelId="{41979954-6062-5346-87A2-159210183945}" type="presOf" srcId="{7A094026-8A7D-AF44-93E1-58041D6734A9}" destId="{DD37FD85-585D-2B4C-AD8F-3B6433B31A39}" srcOrd="0" destOrd="0" presId="urn:microsoft.com/office/officeart/2005/8/layout/list1"/>
    <dgm:cxn modelId="{ED2CF998-4757-DA48-A783-FFB8408F17E4}" type="presOf" srcId="{011BC553-F07F-3F42-B2B3-09FB7AFDAA57}" destId="{EE0B0D5F-22A3-C74B-A9CA-DB0A87FD43DA}" srcOrd="0" destOrd="0" presId="urn:microsoft.com/office/officeart/2005/8/layout/list1"/>
    <dgm:cxn modelId="{96784286-D882-F34B-8470-CEEE2336FF05}" type="presOf" srcId="{8F307F5E-31C8-8F41-A747-2E7D3AA1C241}" destId="{BD0FD64E-0346-2847-97EF-49285E3CA489}" srcOrd="1" destOrd="0" presId="urn:microsoft.com/office/officeart/2005/8/layout/list1"/>
    <dgm:cxn modelId="{8DEDFE1F-41BF-2E47-B03D-95F2283E30ED}" type="presOf" srcId="{9080F065-5B71-934A-AA3B-6FD57C0E84FA}" destId="{7FCC8E66-714B-BD42-8EDF-45DF156B530B}" srcOrd="0" destOrd="0" presId="urn:microsoft.com/office/officeart/2005/8/layout/list1"/>
    <dgm:cxn modelId="{B8EB3FDB-9C32-2E47-8267-FBE6C6873427}" type="presOf" srcId="{6C731800-82CE-8043-8E5B-0A9822565AA4}" destId="{0FF5A711-623E-7B4A-9A68-EDEE1928A9CA}" srcOrd="1" destOrd="0" presId="urn:microsoft.com/office/officeart/2005/8/layout/list1"/>
    <dgm:cxn modelId="{85A93C1B-DD5D-1542-B3F9-C3A688D44E62}" type="presOf" srcId="{8F307F5E-31C8-8F41-A747-2E7D3AA1C241}" destId="{1BD0C716-D70A-1A43-960E-B5012E0954FF}" srcOrd="0" destOrd="0" presId="urn:microsoft.com/office/officeart/2005/8/layout/list1"/>
    <dgm:cxn modelId="{AE96F604-767B-0C40-A24B-E18C6825563B}" srcId="{85BBA779-DA61-0A49-9445-12B97C5050E7}" destId="{8F307F5E-31C8-8F41-A747-2E7D3AA1C241}" srcOrd="4" destOrd="0" parTransId="{1C340D7C-4C68-6048-9585-CE9A13EBFC05}" sibTransId="{156F218B-768F-0348-946F-2DEFBFBEFC31}"/>
    <dgm:cxn modelId="{63214334-4DFB-AA4B-9356-D363CFDD5D28}" srcId="{85BBA779-DA61-0A49-9445-12B97C5050E7}" destId="{6C731800-82CE-8043-8E5B-0A9822565AA4}" srcOrd="1" destOrd="0" parTransId="{88E038A6-2F7D-4544-ABA7-D1EB44F9DAA7}" sibTransId="{ECB526A3-E2F8-4B4B-B1D2-B4446A94A652}"/>
    <dgm:cxn modelId="{30A88535-150F-DD44-B0DE-6B523A9C763D}" type="presOf" srcId="{BC9E3144-45A8-C546-BC59-39E20E032A43}" destId="{93279E46-E9F9-134A-A2CE-15AC147A8AF0}" srcOrd="1" destOrd="0" presId="urn:microsoft.com/office/officeart/2005/8/layout/list1"/>
    <dgm:cxn modelId="{67AF6EB0-7B74-7446-AC54-20F2390A9229}" type="presOf" srcId="{7B30E50F-ED01-1540-8CE6-D925A174F009}" destId="{08C0F9A0-DD15-6748-9917-15864422427C}" srcOrd="0" destOrd="0" presId="urn:microsoft.com/office/officeart/2005/8/layout/list1"/>
    <dgm:cxn modelId="{30865135-981D-0D4E-8CCD-D10E77BA74E8}" type="presOf" srcId="{6C731800-82CE-8043-8E5B-0A9822565AA4}" destId="{06F80A8B-C431-3745-A4CB-6FB0284F1934}" srcOrd="0" destOrd="0" presId="urn:microsoft.com/office/officeart/2005/8/layout/list1"/>
    <dgm:cxn modelId="{30AC1994-8512-8E45-B5CA-5BC603716B84}" srcId="{85BBA779-DA61-0A49-9445-12B97C5050E7}" destId="{011BC553-F07F-3F42-B2B3-09FB7AFDAA57}" srcOrd="2" destOrd="0" parTransId="{C906066A-CBBA-0B44-84B2-BB3871098E47}" sibTransId="{E5155A52-8736-A14D-AA00-892A20D9E4AB}"/>
    <dgm:cxn modelId="{C36A41BE-F764-684F-AA8A-693966BCF69D}" type="presOf" srcId="{011BC553-F07F-3F42-B2B3-09FB7AFDAA57}" destId="{256FFB33-A219-A94C-8510-57A96A4B7F79}" srcOrd="1" destOrd="0" presId="urn:microsoft.com/office/officeart/2005/8/layout/list1"/>
    <dgm:cxn modelId="{FBBCE5E0-B7F8-9C41-A638-D8F8DC793601}" type="presOf" srcId="{85BBA779-DA61-0A49-9445-12B97C5050E7}" destId="{A4578F2D-86A8-F343-9FB5-918CFFF62B87}" srcOrd="0" destOrd="0" presId="urn:microsoft.com/office/officeart/2005/8/layout/list1"/>
    <dgm:cxn modelId="{399E5BFC-F456-4049-AF7F-10F12681FA4E}" type="presOf" srcId="{9080F065-5B71-934A-AA3B-6FD57C0E84FA}" destId="{B6DA53EA-6495-BE43-90C2-1AD799ACC0CB}" srcOrd="1" destOrd="0" presId="urn:microsoft.com/office/officeart/2005/8/layout/list1"/>
    <dgm:cxn modelId="{51F02E39-0101-D746-BB5C-420AD3750D1D}" type="presOf" srcId="{BC9E3144-45A8-C546-BC59-39E20E032A43}" destId="{71DB557E-C212-734B-85EE-80A73D51FD56}" srcOrd="0" destOrd="0" presId="urn:microsoft.com/office/officeart/2005/8/layout/list1"/>
    <dgm:cxn modelId="{126D5D19-432B-D240-B995-7370E00015A7}" srcId="{85BBA779-DA61-0A49-9445-12B97C5050E7}" destId="{9080F065-5B71-934A-AA3B-6FD57C0E84FA}" srcOrd="0" destOrd="0" parTransId="{C3945058-04C2-CE48-83E3-75A3FC546266}" sibTransId="{8E2AE663-F527-3744-AA05-4650D1814874}"/>
    <dgm:cxn modelId="{0FA02BD0-C5C7-BD4C-91C9-C02A53B92FD7}" srcId="{85BBA779-DA61-0A49-9445-12B97C5050E7}" destId="{7B30E50F-ED01-1540-8CE6-D925A174F009}" srcOrd="3" destOrd="0" parTransId="{C65629E4-FD7F-9940-895D-19155ADD2924}" sibTransId="{3D7681AB-7432-8E46-BF1C-E818F3CCEF83}"/>
    <dgm:cxn modelId="{10D5320D-B161-774B-B34A-5F14C802BEBA}" type="presParOf" srcId="{A4578F2D-86A8-F343-9FB5-918CFFF62B87}" destId="{93381C9F-38C9-A143-B76E-C24D9707554E}" srcOrd="0" destOrd="0" presId="urn:microsoft.com/office/officeart/2005/8/layout/list1"/>
    <dgm:cxn modelId="{9643C825-DFD5-0044-B1E1-BAB694D42BC0}" type="presParOf" srcId="{93381C9F-38C9-A143-B76E-C24D9707554E}" destId="{7FCC8E66-714B-BD42-8EDF-45DF156B530B}" srcOrd="0" destOrd="0" presId="urn:microsoft.com/office/officeart/2005/8/layout/list1"/>
    <dgm:cxn modelId="{859EDC80-88A8-094F-BDEB-203F46C721ED}" type="presParOf" srcId="{93381C9F-38C9-A143-B76E-C24D9707554E}" destId="{B6DA53EA-6495-BE43-90C2-1AD799ACC0CB}" srcOrd="1" destOrd="0" presId="urn:microsoft.com/office/officeart/2005/8/layout/list1"/>
    <dgm:cxn modelId="{1D0D7BB3-148E-E145-97A5-9063673BB5A1}" type="presParOf" srcId="{A4578F2D-86A8-F343-9FB5-918CFFF62B87}" destId="{9F97B136-7E1D-3D48-901E-B5EA453E77E0}" srcOrd="1" destOrd="0" presId="urn:microsoft.com/office/officeart/2005/8/layout/list1"/>
    <dgm:cxn modelId="{0DBE234A-60B7-4442-AC7F-5ACADBF2FF71}" type="presParOf" srcId="{A4578F2D-86A8-F343-9FB5-918CFFF62B87}" destId="{769D3221-37CD-C649-8483-0DFB2C235B0E}" srcOrd="2" destOrd="0" presId="urn:microsoft.com/office/officeart/2005/8/layout/list1"/>
    <dgm:cxn modelId="{FC35A6F7-A9D6-EA43-98DC-DA7DA28CD5FC}" type="presParOf" srcId="{A4578F2D-86A8-F343-9FB5-918CFFF62B87}" destId="{92DCC418-27BF-BE4D-8FC7-3973C4A9AAD4}" srcOrd="3" destOrd="0" presId="urn:microsoft.com/office/officeart/2005/8/layout/list1"/>
    <dgm:cxn modelId="{F85A48F0-3E69-894A-88B7-3B034A7B10AB}" type="presParOf" srcId="{A4578F2D-86A8-F343-9FB5-918CFFF62B87}" destId="{0EBD96CF-5E81-5A42-9975-BD4F30B9FA60}" srcOrd="4" destOrd="0" presId="urn:microsoft.com/office/officeart/2005/8/layout/list1"/>
    <dgm:cxn modelId="{7C899402-FD29-5B4E-808B-F26EEE86C406}" type="presParOf" srcId="{0EBD96CF-5E81-5A42-9975-BD4F30B9FA60}" destId="{06F80A8B-C431-3745-A4CB-6FB0284F1934}" srcOrd="0" destOrd="0" presId="urn:microsoft.com/office/officeart/2005/8/layout/list1"/>
    <dgm:cxn modelId="{8AD4E030-726B-984B-BD96-FB276CF47EDC}" type="presParOf" srcId="{0EBD96CF-5E81-5A42-9975-BD4F30B9FA60}" destId="{0FF5A711-623E-7B4A-9A68-EDEE1928A9CA}" srcOrd="1" destOrd="0" presId="urn:microsoft.com/office/officeart/2005/8/layout/list1"/>
    <dgm:cxn modelId="{A09069BE-461C-A248-9839-42E9FE810A1C}" type="presParOf" srcId="{A4578F2D-86A8-F343-9FB5-918CFFF62B87}" destId="{5CA95134-5491-6F48-B062-5275B8695BEF}" srcOrd="5" destOrd="0" presId="urn:microsoft.com/office/officeart/2005/8/layout/list1"/>
    <dgm:cxn modelId="{7EC5DB61-38B8-2B4A-8A6F-017DB8B4B8A0}" type="presParOf" srcId="{A4578F2D-86A8-F343-9FB5-918CFFF62B87}" destId="{E9A36E3F-0C56-D54D-8CD3-5745442C7D01}" srcOrd="6" destOrd="0" presId="urn:microsoft.com/office/officeart/2005/8/layout/list1"/>
    <dgm:cxn modelId="{452C510A-6117-0A4F-B439-7C83490066EC}" type="presParOf" srcId="{A4578F2D-86A8-F343-9FB5-918CFFF62B87}" destId="{5D92EFA0-DF0F-1442-9779-48646E25EECB}" srcOrd="7" destOrd="0" presId="urn:microsoft.com/office/officeart/2005/8/layout/list1"/>
    <dgm:cxn modelId="{C2AEE702-A76C-6241-805C-2ADF7E298642}" type="presParOf" srcId="{A4578F2D-86A8-F343-9FB5-918CFFF62B87}" destId="{CF3369E9-2C03-0E48-AC2E-4C5072D3BD10}" srcOrd="8" destOrd="0" presId="urn:microsoft.com/office/officeart/2005/8/layout/list1"/>
    <dgm:cxn modelId="{7C282CBE-C1C7-9A47-B6A0-88C7631A6D19}" type="presParOf" srcId="{CF3369E9-2C03-0E48-AC2E-4C5072D3BD10}" destId="{EE0B0D5F-22A3-C74B-A9CA-DB0A87FD43DA}" srcOrd="0" destOrd="0" presId="urn:microsoft.com/office/officeart/2005/8/layout/list1"/>
    <dgm:cxn modelId="{D235311A-1BF3-864F-B9C3-4EF3F234DE6B}" type="presParOf" srcId="{CF3369E9-2C03-0E48-AC2E-4C5072D3BD10}" destId="{256FFB33-A219-A94C-8510-57A96A4B7F79}" srcOrd="1" destOrd="0" presId="urn:microsoft.com/office/officeart/2005/8/layout/list1"/>
    <dgm:cxn modelId="{F123392D-2A93-FF4B-BF4B-2B365F20558F}" type="presParOf" srcId="{A4578F2D-86A8-F343-9FB5-918CFFF62B87}" destId="{CA06F4A8-AD55-0545-838D-DB797698BBF6}" srcOrd="9" destOrd="0" presId="urn:microsoft.com/office/officeart/2005/8/layout/list1"/>
    <dgm:cxn modelId="{0DC19182-93DE-4544-804C-A1AAB24583C9}" type="presParOf" srcId="{A4578F2D-86A8-F343-9FB5-918CFFF62B87}" destId="{AAC1B663-60FB-C64B-8DCB-2597C1C8694D}" srcOrd="10" destOrd="0" presId="urn:microsoft.com/office/officeart/2005/8/layout/list1"/>
    <dgm:cxn modelId="{1635FC76-25F8-8D45-8854-79340579B9CD}" type="presParOf" srcId="{A4578F2D-86A8-F343-9FB5-918CFFF62B87}" destId="{19B5E7A8-A1A8-2040-ADAD-C1FC1E6F226C}" srcOrd="11" destOrd="0" presId="urn:microsoft.com/office/officeart/2005/8/layout/list1"/>
    <dgm:cxn modelId="{D4D88858-19D9-5445-8738-38713E26E5E7}" type="presParOf" srcId="{A4578F2D-86A8-F343-9FB5-918CFFF62B87}" destId="{55D70129-882E-174F-9FA0-2C642811565D}" srcOrd="12" destOrd="0" presId="urn:microsoft.com/office/officeart/2005/8/layout/list1"/>
    <dgm:cxn modelId="{6C3A5A9A-7343-5D4C-86F5-A213BD0CC17C}" type="presParOf" srcId="{55D70129-882E-174F-9FA0-2C642811565D}" destId="{08C0F9A0-DD15-6748-9917-15864422427C}" srcOrd="0" destOrd="0" presId="urn:microsoft.com/office/officeart/2005/8/layout/list1"/>
    <dgm:cxn modelId="{2DDBDDBF-2BB9-AC40-AA9D-8493D7456B0A}" type="presParOf" srcId="{55D70129-882E-174F-9FA0-2C642811565D}" destId="{71705D4F-3468-D045-8A19-7F8140C03380}" srcOrd="1" destOrd="0" presId="urn:microsoft.com/office/officeart/2005/8/layout/list1"/>
    <dgm:cxn modelId="{02132F58-110F-F94B-8D27-38A3DC8F28FD}" type="presParOf" srcId="{A4578F2D-86A8-F343-9FB5-918CFFF62B87}" destId="{98488A8F-D91E-D142-8264-193FA768E380}" srcOrd="13" destOrd="0" presId="urn:microsoft.com/office/officeart/2005/8/layout/list1"/>
    <dgm:cxn modelId="{605757F6-40AB-EE4B-8129-48EA374B8AB3}" type="presParOf" srcId="{A4578F2D-86A8-F343-9FB5-918CFFF62B87}" destId="{24F16161-B2E9-1D42-97EA-9B5816562F21}" srcOrd="14" destOrd="0" presId="urn:microsoft.com/office/officeart/2005/8/layout/list1"/>
    <dgm:cxn modelId="{57449ECF-0B29-5547-A3DB-1D93E8419006}" type="presParOf" srcId="{A4578F2D-86A8-F343-9FB5-918CFFF62B87}" destId="{ADED9E2A-0AB8-7649-9E79-5A4A770090CB}" srcOrd="15" destOrd="0" presId="urn:microsoft.com/office/officeart/2005/8/layout/list1"/>
    <dgm:cxn modelId="{EE9B0062-A8B6-4644-8139-50D6D7A759C8}" type="presParOf" srcId="{A4578F2D-86A8-F343-9FB5-918CFFF62B87}" destId="{5B7BB93C-1544-364C-9805-23543490DA15}" srcOrd="16" destOrd="0" presId="urn:microsoft.com/office/officeart/2005/8/layout/list1"/>
    <dgm:cxn modelId="{C43368CB-635A-D34D-8604-7798A275AC23}" type="presParOf" srcId="{5B7BB93C-1544-364C-9805-23543490DA15}" destId="{1BD0C716-D70A-1A43-960E-B5012E0954FF}" srcOrd="0" destOrd="0" presId="urn:microsoft.com/office/officeart/2005/8/layout/list1"/>
    <dgm:cxn modelId="{7B797E87-44AE-294A-93AD-3C186AEC5C55}" type="presParOf" srcId="{5B7BB93C-1544-364C-9805-23543490DA15}" destId="{BD0FD64E-0346-2847-97EF-49285E3CA489}" srcOrd="1" destOrd="0" presId="urn:microsoft.com/office/officeart/2005/8/layout/list1"/>
    <dgm:cxn modelId="{22496EC3-19E3-C44D-9C15-FF13D2A91295}" type="presParOf" srcId="{A4578F2D-86A8-F343-9FB5-918CFFF62B87}" destId="{7B54E83C-41AB-6646-AF79-7B4B07DFAD1C}" srcOrd="17" destOrd="0" presId="urn:microsoft.com/office/officeart/2005/8/layout/list1"/>
    <dgm:cxn modelId="{50166D0D-647E-344C-A723-6C26FE807801}" type="presParOf" srcId="{A4578F2D-86A8-F343-9FB5-918CFFF62B87}" destId="{78AE0ABD-D576-2F46-906F-925123E1DFD4}" srcOrd="18" destOrd="0" presId="urn:microsoft.com/office/officeart/2005/8/layout/list1"/>
    <dgm:cxn modelId="{8422E632-DFC8-CC4F-A9DA-E265BB799E3C}" type="presParOf" srcId="{A4578F2D-86A8-F343-9FB5-918CFFF62B87}" destId="{C27C46CD-9E54-FA46-99BF-0C0C4B87622C}" srcOrd="19" destOrd="0" presId="urn:microsoft.com/office/officeart/2005/8/layout/list1"/>
    <dgm:cxn modelId="{8425E176-37C9-C345-8470-6F4136FF5CB7}" type="presParOf" srcId="{A4578F2D-86A8-F343-9FB5-918CFFF62B87}" destId="{EC2C9D8A-7A51-D34A-869D-52310AA02DD1}" srcOrd="20" destOrd="0" presId="urn:microsoft.com/office/officeart/2005/8/layout/list1"/>
    <dgm:cxn modelId="{E0172EE8-8046-0040-86C1-22D1E861B914}" type="presParOf" srcId="{EC2C9D8A-7A51-D34A-869D-52310AA02DD1}" destId="{71DB557E-C212-734B-85EE-80A73D51FD56}" srcOrd="0" destOrd="0" presId="urn:microsoft.com/office/officeart/2005/8/layout/list1"/>
    <dgm:cxn modelId="{8A016B31-F8D0-8E4E-A91D-294DB560BA3D}" type="presParOf" srcId="{EC2C9D8A-7A51-D34A-869D-52310AA02DD1}" destId="{93279E46-E9F9-134A-A2CE-15AC147A8AF0}" srcOrd="1" destOrd="0" presId="urn:microsoft.com/office/officeart/2005/8/layout/list1"/>
    <dgm:cxn modelId="{F745DCC6-938C-1643-8BD8-5A6EDD543E1F}" type="presParOf" srcId="{A4578F2D-86A8-F343-9FB5-918CFFF62B87}" destId="{D86E1B4C-99DC-8A49-9E6F-9B7D2457A3B6}" srcOrd="21" destOrd="0" presId="urn:microsoft.com/office/officeart/2005/8/layout/list1"/>
    <dgm:cxn modelId="{BD3A6C62-1253-FF43-AB72-4DEDF93E0334}" type="presParOf" srcId="{A4578F2D-86A8-F343-9FB5-918CFFF62B87}" destId="{515B7453-5C69-044F-B0CC-9B4BEC5F7148}" srcOrd="22" destOrd="0" presId="urn:microsoft.com/office/officeart/2005/8/layout/list1"/>
    <dgm:cxn modelId="{69204D6B-7E1F-9941-A73F-9D5AD2DF0E7F}" type="presParOf" srcId="{A4578F2D-86A8-F343-9FB5-918CFFF62B87}" destId="{8D7ED6D6-82FB-1D48-8D0F-6DE8F14262A3}" srcOrd="23" destOrd="0" presId="urn:microsoft.com/office/officeart/2005/8/layout/list1"/>
    <dgm:cxn modelId="{8FB177C2-B93B-7D48-8EFB-35CC19EF9519}" type="presParOf" srcId="{A4578F2D-86A8-F343-9FB5-918CFFF62B87}" destId="{9E3C0202-3E04-7C43-AA62-B2F094933432}" srcOrd="24" destOrd="0" presId="urn:microsoft.com/office/officeart/2005/8/layout/list1"/>
    <dgm:cxn modelId="{321932E6-4F17-1E44-B3F1-D75F05F38715}" type="presParOf" srcId="{9E3C0202-3E04-7C43-AA62-B2F094933432}" destId="{DD37FD85-585D-2B4C-AD8F-3B6433B31A39}" srcOrd="0" destOrd="0" presId="urn:microsoft.com/office/officeart/2005/8/layout/list1"/>
    <dgm:cxn modelId="{C0C59C37-2DDC-9F42-9FFD-ED79BE3017CF}" type="presParOf" srcId="{9E3C0202-3E04-7C43-AA62-B2F094933432}" destId="{E2ABFFBD-3197-A74F-A0B8-E4EC2C15CFB0}" srcOrd="1" destOrd="0" presId="urn:microsoft.com/office/officeart/2005/8/layout/list1"/>
    <dgm:cxn modelId="{566BA972-7E5D-B54C-89CF-667F5E86C134}" type="presParOf" srcId="{A4578F2D-86A8-F343-9FB5-918CFFF62B87}" destId="{98F208B4-3F69-664A-94C7-804DF7B35E34}" srcOrd="25" destOrd="0" presId="urn:microsoft.com/office/officeart/2005/8/layout/list1"/>
    <dgm:cxn modelId="{258B4F46-43CA-BA4B-B936-5748D542B9CA}" type="presParOf" srcId="{A4578F2D-86A8-F343-9FB5-918CFFF62B87}" destId="{8B10682B-1D47-704E-B4C8-F5D9FA6D043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9D3221-37CD-C649-8483-0DFB2C235B0E}">
      <dsp:nvSpPr>
        <dsp:cNvPr id="0" name=""/>
        <dsp:cNvSpPr/>
      </dsp:nvSpPr>
      <dsp:spPr>
        <a:xfrm>
          <a:off x="0" y="773389"/>
          <a:ext cx="71647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DA53EA-6495-BE43-90C2-1AD799ACC0CB}">
      <dsp:nvSpPr>
        <dsp:cNvPr id="0" name=""/>
        <dsp:cNvSpPr/>
      </dsp:nvSpPr>
      <dsp:spPr>
        <a:xfrm>
          <a:off x="358239" y="581509"/>
          <a:ext cx="501535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69" tIns="0" rIns="189569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What are MOOCs?</a:t>
          </a:r>
          <a:endParaRPr lang="en-US" sz="1300" kern="1200" dirty="0"/>
        </a:p>
      </dsp:txBody>
      <dsp:txXfrm>
        <a:off x="376973" y="600243"/>
        <a:ext cx="4977889" cy="346292"/>
      </dsp:txXfrm>
    </dsp:sp>
    <dsp:sp modelId="{E9A36E3F-0C56-D54D-8CD3-5745442C7D01}">
      <dsp:nvSpPr>
        <dsp:cNvPr id="0" name=""/>
        <dsp:cNvSpPr/>
      </dsp:nvSpPr>
      <dsp:spPr>
        <a:xfrm>
          <a:off x="0" y="1363070"/>
          <a:ext cx="71647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5A711-623E-7B4A-9A68-EDEE1928A9CA}">
      <dsp:nvSpPr>
        <dsp:cNvPr id="0" name=""/>
        <dsp:cNvSpPr/>
      </dsp:nvSpPr>
      <dsp:spPr>
        <a:xfrm>
          <a:off x="358239" y="1171190"/>
          <a:ext cx="501535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69" tIns="0" rIns="18956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What’s the business model?</a:t>
          </a:r>
          <a:endParaRPr lang="en-US" sz="1300" kern="1200" dirty="0"/>
        </a:p>
      </dsp:txBody>
      <dsp:txXfrm>
        <a:off x="376973" y="1189924"/>
        <a:ext cx="4977889" cy="346292"/>
      </dsp:txXfrm>
    </dsp:sp>
    <dsp:sp modelId="{AAC1B663-60FB-C64B-8DCB-2597C1C8694D}">
      <dsp:nvSpPr>
        <dsp:cNvPr id="0" name=""/>
        <dsp:cNvSpPr/>
      </dsp:nvSpPr>
      <dsp:spPr>
        <a:xfrm>
          <a:off x="0" y="1952750"/>
          <a:ext cx="71647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FFB33-A219-A94C-8510-57A96A4B7F79}">
      <dsp:nvSpPr>
        <dsp:cNvPr id="0" name=""/>
        <dsp:cNvSpPr/>
      </dsp:nvSpPr>
      <dsp:spPr>
        <a:xfrm>
          <a:off x="358239" y="1760870"/>
          <a:ext cx="501535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69" tIns="0" rIns="18956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What/who are MOOCs for?</a:t>
          </a:r>
          <a:endParaRPr lang="en-GB" sz="1300" kern="1200" dirty="0"/>
        </a:p>
      </dsp:txBody>
      <dsp:txXfrm>
        <a:off x="376973" y="1779604"/>
        <a:ext cx="4977889" cy="346292"/>
      </dsp:txXfrm>
    </dsp:sp>
    <dsp:sp modelId="{24F16161-B2E9-1D42-97EA-9B5816562F21}">
      <dsp:nvSpPr>
        <dsp:cNvPr id="0" name=""/>
        <dsp:cNvSpPr/>
      </dsp:nvSpPr>
      <dsp:spPr>
        <a:xfrm>
          <a:off x="0" y="2542430"/>
          <a:ext cx="71647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705D4F-3468-D045-8A19-7F8140C03380}">
      <dsp:nvSpPr>
        <dsp:cNvPr id="0" name=""/>
        <dsp:cNvSpPr/>
      </dsp:nvSpPr>
      <dsp:spPr>
        <a:xfrm>
          <a:off x="358239" y="2350550"/>
          <a:ext cx="501535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69" tIns="0" rIns="18956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Futurelearn</a:t>
          </a:r>
          <a:endParaRPr lang="en-GB" sz="1300" kern="1200" dirty="0"/>
        </a:p>
      </dsp:txBody>
      <dsp:txXfrm>
        <a:off x="376973" y="2369284"/>
        <a:ext cx="4977889" cy="346292"/>
      </dsp:txXfrm>
    </dsp:sp>
    <dsp:sp modelId="{78AE0ABD-D576-2F46-906F-925123E1DFD4}">
      <dsp:nvSpPr>
        <dsp:cNvPr id="0" name=""/>
        <dsp:cNvSpPr/>
      </dsp:nvSpPr>
      <dsp:spPr>
        <a:xfrm>
          <a:off x="0" y="3132110"/>
          <a:ext cx="71647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FD64E-0346-2847-97EF-49285E3CA489}">
      <dsp:nvSpPr>
        <dsp:cNvPr id="0" name=""/>
        <dsp:cNvSpPr/>
      </dsp:nvSpPr>
      <dsp:spPr>
        <a:xfrm>
          <a:off x="358239" y="2940230"/>
          <a:ext cx="501535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69" tIns="0" rIns="18956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How the education community is reacting to MOOCs</a:t>
          </a:r>
          <a:endParaRPr lang="en-GB" sz="1300" kern="1200" dirty="0"/>
        </a:p>
      </dsp:txBody>
      <dsp:txXfrm>
        <a:off x="376973" y="2958964"/>
        <a:ext cx="4977889" cy="346292"/>
      </dsp:txXfrm>
    </dsp:sp>
    <dsp:sp modelId="{515B7453-5C69-044F-B0CC-9B4BEC5F7148}">
      <dsp:nvSpPr>
        <dsp:cNvPr id="0" name=""/>
        <dsp:cNvSpPr/>
      </dsp:nvSpPr>
      <dsp:spPr>
        <a:xfrm>
          <a:off x="0" y="3721790"/>
          <a:ext cx="71647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79E46-E9F9-134A-A2CE-15AC147A8AF0}">
      <dsp:nvSpPr>
        <dsp:cNvPr id="0" name=""/>
        <dsp:cNvSpPr/>
      </dsp:nvSpPr>
      <dsp:spPr>
        <a:xfrm>
          <a:off x="358239" y="3529910"/>
          <a:ext cx="501535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69" tIns="0" rIns="18956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/>
            <a:t>What does it take to make a MOOC?</a:t>
          </a:r>
          <a:endParaRPr lang="en-US" sz="1300" kern="1200" dirty="0" smtClean="0"/>
        </a:p>
      </dsp:txBody>
      <dsp:txXfrm>
        <a:off x="376973" y="3548644"/>
        <a:ext cx="4977889" cy="346292"/>
      </dsp:txXfrm>
    </dsp:sp>
    <dsp:sp modelId="{8B10682B-1D47-704E-B4C8-F5D9FA6D0435}">
      <dsp:nvSpPr>
        <dsp:cNvPr id="0" name=""/>
        <dsp:cNvSpPr/>
      </dsp:nvSpPr>
      <dsp:spPr>
        <a:xfrm>
          <a:off x="0" y="4311470"/>
          <a:ext cx="7164796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BFFBD-3197-A74F-A0B8-E4EC2C15CFB0}">
      <dsp:nvSpPr>
        <dsp:cNvPr id="0" name=""/>
        <dsp:cNvSpPr/>
      </dsp:nvSpPr>
      <dsp:spPr>
        <a:xfrm>
          <a:off x="358239" y="4119590"/>
          <a:ext cx="5015357" cy="383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1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9569" tIns="0" rIns="189569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In what ways are MOOCs predicted to change education?</a:t>
          </a:r>
          <a:endParaRPr lang="en-GB" sz="1300" kern="1200" dirty="0"/>
        </a:p>
      </dsp:txBody>
      <dsp:txXfrm>
        <a:off x="376973" y="4138324"/>
        <a:ext cx="4977889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0770446-B4A6-4F39-BBA0-0D126209ED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289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5B2CF5-008B-4EF5-849B-ED2CD9535F7E}" type="slidenum">
              <a:rPr lang="en-GB" smtClean="0">
                <a:ea typeface="ＭＳ Ｐゴシック"/>
                <a:cs typeface="ＭＳ Ｐゴシック"/>
              </a:rPr>
              <a:pPr/>
              <a:t>1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smtClean="0">
                <a:ea typeface="ＭＳ Ｐゴシック"/>
              </a:rPr>
              <a:t>Claire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AFC026-0633-44AE-9C20-CF24D318AEC2}" type="slidenum">
              <a:rPr lang="en-GB" smtClean="0">
                <a:ea typeface="ＭＳ Ｐゴシック"/>
                <a:cs typeface="ＭＳ Ｐゴシック"/>
              </a:rPr>
              <a:pPr/>
              <a:t>14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 typeface="+mj-lt"/>
              <a:buNone/>
            </a:pPr>
            <a:endParaRPr lang="en-US" smtClean="0">
              <a:ea typeface="ＭＳ Ｐゴシック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16F0B3-C133-4798-A104-B1887AEA9502}" type="slidenum">
              <a:rPr lang="en-GB" smtClean="0">
                <a:ea typeface="ＭＳ Ｐゴシック"/>
                <a:cs typeface="ＭＳ Ｐゴシック"/>
              </a:rPr>
              <a:pPr/>
              <a:t>15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>
              <a:buFont typeface="+mj-lt"/>
              <a:buNone/>
            </a:pPr>
            <a:endParaRPr lang="en-US" smtClean="0">
              <a:ea typeface="ＭＳ Ｐゴシック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8AB5DB-AA6D-4498-8131-B24C93FC28DC}" type="slidenum">
              <a:rPr lang="en-GB" smtClean="0">
                <a:ea typeface="ＭＳ Ｐゴシック"/>
                <a:cs typeface="ＭＳ Ｐゴシック"/>
              </a:rPr>
              <a:pPr/>
              <a:t>16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F4FD1D-BD94-4AD8-9D71-E78A19F7CEE8}" type="slidenum">
              <a:rPr lang="en-GB" smtClean="0">
                <a:ea typeface="ＭＳ Ｐゴシック"/>
                <a:cs typeface="ＭＳ Ｐゴシック"/>
              </a:rPr>
              <a:pPr/>
              <a:t>18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18137E-E388-42D4-A987-4D0A905A5278}" type="slidenum">
              <a:rPr lang="en-GB" smtClean="0">
                <a:ea typeface="ＭＳ Ｐゴシック"/>
                <a:cs typeface="ＭＳ Ｐゴシック"/>
              </a:rPr>
              <a:pPr/>
              <a:t>21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ea typeface="ＭＳ Ｐゴシック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DE59FD-B267-4238-A116-3F93C6C4547E}" type="slidenum">
              <a:rPr lang="en-GB" smtClean="0">
                <a:ea typeface="ＭＳ Ｐゴシック"/>
                <a:cs typeface="ＭＳ Ｐゴシック"/>
              </a:rPr>
              <a:pPr/>
              <a:t>33</a:t>
            </a:fld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730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6" name="Freeform 1731"/>
            <p:cNvSpPr>
              <a:spLocks/>
            </p:cNvSpPr>
            <p:nvPr userDrawn="1"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7" name="Freeform 1732"/>
            <p:cNvSpPr>
              <a:spLocks noEditPoints="1"/>
            </p:cNvSpPr>
            <p:nvPr userDrawn="1"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72 h 310"/>
                <a:gd name="T16" fmla="*/ 281 w 281"/>
                <a:gd name="T17" fmla="*/ 190 h 310"/>
                <a:gd name="T18" fmla="*/ 272 w 281"/>
                <a:gd name="T19" fmla="*/ 226 h 310"/>
                <a:gd name="T20" fmla="*/ 264 w 281"/>
                <a:gd name="T21" fmla="*/ 246 h 310"/>
                <a:gd name="T22" fmla="*/ 241 w 281"/>
                <a:gd name="T23" fmla="*/ 278 h 310"/>
                <a:gd name="T24" fmla="*/ 213 w 281"/>
                <a:gd name="T25" fmla="*/ 306 h 310"/>
                <a:gd name="T26" fmla="*/ 196 w 281"/>
                <a:gd name="T27" fmla="*/ 315 h 310"/>
                <a:gd name="T28" fmla="*/ 159 w 281"/>
                <a:gd name="T29" fmla="*/ 326 h 310"/>
                <a:gd name="T30" fmla="*/ 139 w 281"/>
                <a:gd name="T31" fmla="*/ 326 h 310"/>
                <a:gd name="T32" fmla="*/ 93 w 281"/>
                <a:gd name="T33" fmla="*/ 320 h 310"/>
                <a:gd name="T34" fmla="*/ 65 w 281"/>
                <a:gd name="T35" fmla="*/ 309 h 310"/>
                <a:gd name="T36" fmla="*/ 45 w 281"/>
                <a:gd name="T37" fmla="*/ 289 h 310"/>
                <a:gd name="T38" fmla="*/ 34 w 281"/>
                <a:gd name="T39" fmla="*/ 280 h 310"/>
                <a:gd name="T40" fmla="*/ 8 w 281"/>
                <a:gd name="T41" fmla="*/ 229 h 310"/>
                <a:gd name="T42" fmla="*/ 0 w 281"/>
                <a:gd name="T43" fmla="*/ 17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75 h 310"/>
                <a:gd name="T72" fmla="*/ 65 w 281"/>
                <a:gd name="T73" fmla="*/ 226 h 310"/>
                <a:gd name="T74" fmla="*/ 82 w 281"/>
                <a:gd name="T75" fmla="*/ 266 h 310"/>
                <a:gd name="T76" fmla="*/ 96 w 281"/>
                <a:gd name="T77" fmla="*/ 283 h 310"/>
                <a:gd name="T78" fmla="*/ 128 w 281"/>
                <a:gd name="T79" fmla="*/ 300 h 310"/>
                <a:gd name="T80" fmla="*/ 145 w 281"/>
                <a:gd name="T81" fmla="*/ 300 h 310"/>
                <a:gd name="T82" fmla="*/ 179 w 281"/>
                <a:gd name="T83" fmla="*/ 289 h 310"/>
                <a:gd name="T84" fmla="*/ 204 w 281"/>
                <a:gd name="T85" fmla="*/ 261 h 310"/>
                <a:gd name="T86" fmla="*/ 213 w 281"/>
                <a:gd name="T87" fmla="*/ 241 h 310"/>
                <a:gd name="T88" fmla="*/ 224 w 281"/>
                <a:gd name="T89" fmla="*/ 19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8" name="Freeform 1733"/>
            <p:cNvSpPr>
              <a:spLocks/>
            </p:cNvSpPr>
            <p:nvPr userDrawn="1"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83 h 361"/>
                <a:gd name="T12" fmla="*/ 83 w 182"/>
                <a:gd name="T13" fmla="*/ 283 h 361"/>
                <a:gd name="T14" fmla="*/ 83 w 182"/>
                <a:gd name="T15" fmla="*/ 300 h 361"/>
                <a:gd name="T16" fmla="*/ 86 w 182"/>
                <a:gd name="T17" fmla="*/ 312 h 361"/>
                <a:gd name="T18" fmla="*/ 91 w 182"/>
                <a:gd name="T19" fmla="*/ 323 h 361"/>
                <a:gd name="T20" fmla="*/ 97 w 182"/>
                <a:gd name="T21" fmla="*/ 334 h 361"/>
                <a:gd name="T22" fmla="*/ 105 w 182"/>
                <a:gd name="T23" fmla="*/ 340 h 361"/>
                <a:gd name="T24" fmla="*/ 117 w 182"/>
                <a:gd name="T25" fmla="*/ 346 h 361"/>
                <a:gd name="T26" fmla="*/ 128 w 182"/>
                <a:gd name="T27" fmla="*/ 349 h 361"/>
                <a:gd name="T28" fmla="*/ 142 w 182"/>
                <a:gd name="T29" fmla="*/ 351 h 361"/>
                <a:gd name="T30" fmla="*/ 142 w 182"/>
                <a:gd name="T31" fmla="*/ 351 h 361"/>
                <a:gd name="T32" fmla="*/ 157 w 182"/>
                <a:gd name="T33" fmla="*/ 349 h 361"/>
                <a:gd name="T34" fmla="*/ 165 w 182"/>
                <a:gd name="T35" fmla="*/ 346 h 361"/>
                <a:gd name="T36" fmla="*/ 165 w 182"/>
                <a:gd name="T37" fmla="*/ 346 h 361"/>
                <a:gd name="T38" fmla="*/ 182 w 182"/>
                <a:gd name="T39" fmla="*/ 334 h 361"/>
                <a:gd name="T40" fmla="*/ 182 w 182"/>
                <a:gd name="T41" fmla="*/ 334 h 361"/>
                <a:gd name="T42" fmla="*/ 182 w 182"/>
                <a:gd name="T43" fmla="*/ 340 h 361"/>
                <a:gd name="T44" fmla="*/ 179 w 182"/>
                <a:gd name="T45" fmla="*/ 349 h 361"/>
                <a:gd name="T46" fmla="*/ 162 w 182"/>
                <a:gd name="T47" fmla="*/ 363 h 361"/>
                <a:gd name="T48" fmla="*/ 162 w 182"/>
                <a:gd name="T49" fmla="*/ 363 h 361"/>
                <a:gd name="T50" fmla="*/ 154 w 182"/>
                <a:gd name="T51" fmla="*/ 368 h 361"/>
                <a:gd name="T52" fmla="*/ 142 w 182"/>
                <a:gd name="T53" fmla="*/ 374 h 361"/>
                <a:gd name="T54" fmla="*/ 131 w 182"/>
                <a:gd name="T55" fmla="*/ 377 h 361"/>
                <a:gd name="T56" fmla="*/ 117 w 182"/>
                <a:gd name="T57" fmla="*/ 377 h 361"/>
                <a:gd name="T58" fmla="*/ 117 w 182"/>
                <a:gd name="T59" fmla="*/ 377 h 361"/>
                <a:gd name="T60" fmla="*/ 100 w 182"/>
                <a:gd name="T61" fmla="*/ 377 h 361"/>
                <a:gd name="T62" fmla="*/ 83 w 182"/>
                <a:gd name="T63" fmla="*/ 371 h 361"/>
                <a:gd name="T64" fmla="*/ 66 w 182"/>
                <a:gd name="T65" fmla="*/ 363 h 361"/>
                <a:gd name="T66" fmla="*/ 54 w 182"/>
                <a:gd name="T67" fmla="*/ 351 h 361"/>
                <a:gd name="T68" fmla="*/ 54 w 182"/>
                <a:gd name="T69" fmla="*/ 351 h 361"/>
                <a:gd name="T70" fmla="*/ 43 w 182"/>
                <a:gd name="T71" fmla="*/ 340 h 361"/>
                <a:gd name="T72" fmla="*/ 34 w 182"/>
                <a:gd name="T73" fmla="*/ 323 h 361"/>
                <a:gd name="T74" fmla="*/ 29 w 182"/>
                <a:gd name="T75" fmla="*/ 306 h 361"/>
                <a:gd name="T76" fmla="*/ 29 w 182"/>
                <a:gd name="T77" fmla="*/ 28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9" name="Freeform 1734"/>
            <p:cNvSpPr>
              <a:spLocks/>
            </p:cNvSpPr>
            <p:nvPr userDrawn="1"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0" name="Freeform 1735"/>
            <p:cNvSpPr>
              <a:spLocks/>
            </p:cNvSpPr>
            <p:nvPr userDrawn="1"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48 w 475"/>
                <a:gd name="T1" fmla="*/ 0 h 304"/>
                <a:gd name="T2" fmla="*/ 382 w 475"/>
                <a:gd name="T3" fmla="*/ 6 h 304"/>
                <a:gd name="T4" fmla="*/ 413 w 475"/>
                <a:gd name="T5" fmla="*/ 23 h 304"/>
                <a:gd name="T6" fmla="*/ 428 w 475"/>
                <a:gd name="T7" fmla="*/ 37 h 304"/>
                <a:gd name="T8" fmla="*/ 442 w 475"/>
                <a:gd name="T9" fmla="*/ 68 h 304"/>
                <a:gd name="T10" fmla="*/ 442 w 475"/>
                <a:gd name="T11" fmla="*/ 298 h 304"/>
                <a:gd name="T12" fmla="*/ 445 w 475"/>
                <a:gd name="T13" fmla="*/ 303 h 304"/>
                <a:gd name="T14" fmla="*/ 447 w 475"/>
                <a:gd name="T15" fmla="*/ 309 h 304"/>
                <a:gd name="T16" fmla="*/ 371 w 475"/>
                <a:gd name="T17" fmla="*/ 320 h 304"/>
                <a:gd name="T18" fmla="*/ 376 w 475"/>
                <a:gd name="T19" fmla="*/ 315 h 304"/>
                <a:gd name="T20" fmla="*/ 388 w 475"/>
                <a:gd name="T21" fmla="*/ 303 h 304"/>
                <a:gd name="T22" fmla="*/ 388 w 475"/>
                <a:gd name="T23" fmla="*/ 108 h 304"/>
                <a:gd name="T24" fmla="*/ 388 w 475"/>
                <a:gd name="T25" fmla="*/ 91 h 304"/>
                <a:gd name="T26" fmla="*/ 379 w 475"/>
                <a:gd name="T27" fmla="*/ 66 h 304"/>
                <a:gd name="T28" fmla="*/ 371 w 475"/>
                <a:gd name="T29" fmla="*/ 57 h 304"/>
                <a:gd name="T30" fmla="*/ 351 w 475"/>
                <a:gd name="T31" fmla="*/ 43 h 304"/>
                <a:gd name="T32" fmla="*/ 320 w 475"/>
                <a:gd name="T33" fmla="*/ 37 h 304"/>
                <a:gd name="T34" fmla="*/ 300 w 475"/>
                <a:gd name="T35" fmla="*/ 40 h 304"/>
                <a:gd name="T36" fmla="*/ 266 w 475"/>
                <a:gd name="T37" fmla="*/ 60 h 304"/>
                <a:gd name="T38" fmla="*/ 251 w 475"/>
                <a:gd name="T39" fmla="*/ 77 h 304"/>
                <a:gd name="T40" fmla="*/ 251 w 475"/>
                <a:gd name="T41" fmla="*/ 298 h 304"/>
                <a:gd name="T42" fmla="*/ 254 w 475"/>
                <a:gd name="T43" fmla="*/ 303 h 304"/>
                <a:gd name="T44" fmla="*/ 257 w 475"/>
                <a:gd name="T45" fmla="*/ 309 h 304"/>
                <a:gd name="T46" fmla="*/ 194 w 475"/>
                <a:gd name="T47" fmla="*/ 320 h 304"/>
                <a:gd name="T48" fmla="*/ 202 w 475"/>
                <a:gd name="T49" fmla="*/ 315 h 304"/>
                <a:gd name="T50" fmla="*/ 211 w 475"/>
                <a:gd name="T51" fmla="*/ 30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98 h 304"/>
                <a:gd name="T70" fmla="*/ 83 w 475"/>
                <a:gd name="T71" fmla="*/ 309 h 304"/>
                <a:gd name="T72" fmla="*/ 97 w 475"/>
                <a:gd name="T73" fmla="*/ 320 h 304"/>
                <a:gd name="T74" fmla="*/ 6 w 475"/>
                <a:gd name="T75" fmla="*/ 320 h 304"/>
                <a:gd name="T76" fmla="*/ 20 w 475"/>
                <a:gd name="T77" fmla="*/ 309 h 304"/>
                <a:gd name="T78" fmla="*/ 23 w 475"/>
                <a:gd name="T79" fmla="*/ 29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40 w 475"/>
                <a:gd name="T105" fmla="*/ 43 h 304"/>
                <a:gd name="T106" fmla="*/ 246 w 475"/>
                <a:gd name="T107" fmla="*/ 57 h 304"/>
                <a:gd name="T108" fmla="*/ 291 w 475"/>
                <a:gd name="T109" fmla="*/ 17 h 304"/>
                <a:gd name="T110" fmla="*/ 305 w 475"/>
                <a:gd name="T111" fmla="*/ 9 h 304"/>
                <a:gd name="T112" fmla="*/ 334 w 475"/>
                <a:gd name="T113" fmla="*/ 0 h 304"/>
                <a:gd name="T114" fmla="*/ 34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1" name="Freeform 1736"/>
            <p:cNvSpPr>
              <a:spLocks/>
            </p:cNvSpPr>
            <p:nvPr userDrawn="1"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83 h 361"/>
                <a:gd name="T12" fmla="*/ 82 w 184"/>
                <a:gd name="T13" fmla="*/ 283 h 361"/>
                <a:gd name="T14" fmla="*/ 85 w 184"/>
                <a:gd name="T15" fmla="*/ 300 h 361"/>
                <a:gd name="T16" fmla="*/ 88 w 184"/>
                <a:gd name="T17" fmla="*/ 312 h 361"/>
                <a:gd name="T18" fmla="*/ 91 w 184"/>
                <a:gd name="T19" fmla="*/ 323 h 361"/>
                <a:gd name="T20" fmla="*/ 99 w 184"/>
                <a:gd name="T21" fmla="*/ 334 h 361"/>
                <a:gd name="T22" fmla="*/ 105 w 184"/>
                <a:gd name="T23" fmla="*/ 340 h 361"/>
                <a:gd name="T24" fmla="*/ 116 w 184"/>
                <a:gd name="T25" fmla="*/ 346 h 361"/>
                <a:gd name="T26" fmla="*/ 128 w 184"/>
                <a:gd name="T27" fmla="*/ 349 h 361"/>
                <a:gd name="T28" fmla="*/ 142 w 184"/>
                <a:gd name="T29" fmla="*/ 351 h 361"/>
                <a:gd name="T30" fmla="*/ 142 w 184"/>
                <a:gd name="T31" fmla="*/ 351 h 361"/>
                <a:gd name="T32" fmla="*/ 156 w 184"/>
                <a:gd name="T33" fmla="*/ 349 h 361"/>
                <a:gd name="T34" fmla="*/ 165 w 184"/>
                <a:gd name="T35" fmla="*/ 346 h 361"/>
                <a:gd name="T36" fmla="*/ 165 w 184"/>
                <a:gd name="T37" fmla="*/ 346 h 361"/>
                <a:gd name="T38" fmla="*/ 184 w 184"/>
                <a:gd name="T39" fmla="*/ 334 h 361"/>
                <a:gd name="T40" fmla="*/ 184 w 184"/>
                <a:gd name="T41" fmla="*/ 334 h 361"/>
                <a:gd name="T42" fmla="*/ 182 w 184"/>
                <a:gd name="T43" fmla="*/ 340 h 361"/>
                <a:gd name="T44" fmla="*/ 179 w 184"/>
                <a:gd name="T45" fmla="*/ 349 h 361"/>
                <a:gd name="T46" fmla="*/ 162 w 184"/>
                <a:gd name="T47" fmla="*/ 363 h 361"/>
                <a:gd name="T48" fmla="*/ 162 w 184"/>
                <a:gd name="T49" fmla="*/ 363 h 361"/>
                <a:gd name="T50" fmla="*/ 153 w 184"/>
                <a:gd name="T51" fmla="*/ 368 h 361"/>
                <a:gd name="T52" fmla="*/ 142 w 184"/>
                <a:gd name="T53" fmla="*/ 374 h 361"/>
                <a:gd name="T54" fmla="*/ 130 w 184"/>
                <a:gd name="T55" fmla="*/ 377 h 361"/>
                <a:gd name="T56" fmla="*/ 119 w 184"/>
                <a:gd name="T57" fmla="*/ 377 h 361"/>
                <a:gd name="T58" fmla="*/ 119 w 184"/>
                <a:gd name="T59" fmla="*/ 377 h 361"/>
                <a:gd name="T60" fmla="*/ 99 w 184"/>
                <a:gd name="T61" fmla="*/ 377 h 361"/>
                <a:gd name="T62" fmla="*/ 82 w 184"/>
                <a:gd name="T63" fmla="*/ 371 h 361"/>
                <a:gd name="T64" fmla="*/ 65 w 184"/>
                <a:gd name="T65" fmla="*/ 363 h 361"/>
                <a:gd name="T66" fmla="*/ 54 w 184"/>
                <a:gd name="T67" fmla="*/ 351 h 361"/>
                <a:gd name="T68" fmla="*/ 54 w 184"/>
                <a:gd name="T69" fmla="*/ 351 h 361"/>
                <a:gd name="T70" fmla="*/ 42 w 184"/>
                <a:gd name="T71" fmla="*/ 340 h 361"/>
                <a:gd name="T72" fmla="*/ 34 w 184"/>
                <a:gd name="T73" fmla="*/ 323 h 361"/>
                <a:gd name="T74" fmla="*/ 31 w 184"/>
                <a:gd name="T75" fmla="*/ 306 h 361"/>
                <a:gd name="T76" fmla="*/ 28 w 184"/>
                <a:gd name="T77" fmla="*/ 28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2" name="Freeform 1737"/>
            <p:cNvSpPr>
              <a:spLocks noEditPoints="1"/>
            </p:cNvSpPr>
            <p:nvPr userDrawn="1"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28 w 284"/>
                <a:gd name="T1" fmla="*/ 0 h 310"/>
                <a:gd name="T2" fmla="*/ 168 w 284"/>
                <a:gd name="T3" fmla="*/ 6 h 310"/>
                <a:gd name="T4" fmla="*/ 201 w 284"/>
                <a:gd name="T5" fmla="*/ 23 h 310"/>
                <a:gd name="T6" fmla="*/ 208 w 284"/>
                <a:gd name="T7" fmla="*/ 34 h 310"/>
                <a:gd name="T8" fmla="*/ 229 w 284"/>
                <a:gd name="T9" fmla="*/ 63 h 310"/>
                <a:gd name="T10" fmla="*/ 237 w 284"/>
                <a:gd name="T11" fmla="*/ 80 h 310"/>
                <a:gd name="T12" fmla="*/ 249 w 284"/>
                <a:gd name="T13" fmla="*/ 117 h 310"/>
                <a:gd name="T14" fmla="*/ 252 w 284"/>
                <a:gd name="T15" fmla="*/ 172 h 310"/>
                <a:gd name="T16" fmla="*/ 252 w 284"/>
                <a:gd name="T17" fmla="*/ 190 h 310"/>
                <a:gd name="T18" fmla="*/ 240 w 284"/>
                <a:gd name="T19" fmla="*/ 226 h 310"/>
                <a:gd name="T20" fmla="*/ 235 w 284"/>
                <a:gd name="T21" fmla="*/ 246 h 310"/>
                <a:gd name="T22" fmla="*/ 212 w 284"/>
                <a:gd name="T23" fmla="*/ 278 h 310"/>
                <a:gd name="T24" fmla="*/ 198 w 284"/>
                <a:gd name="T25" fmla="*/ 306 h 310"/>
                <a:gd name="T26" fmla="*/ 182 w 284"/>
                <a:gd name="T27" fmla="*/ 315 h 310"/>
                <a:gd name="T28" fmla="*/ 145 w 284"/>
                <a:gd name="T29" fmla="*/ 326 h 310"/>
                <a:gd name="T30" fmla="*/ 126 w 284"/>
                <a:gd name="T31" fmla="*/ 326 h 310"/>
                <a:gd name="T32" fmla="*/ 77 w 284"/>
                <a:gd name="T33" fmla="*/ 320 h 310"/>
                <a:gd name="T34" fmla="*/ 68 w 284"/>
                <a:gd name="T35" fmla="*/ 309 h 310"/>
                <a:gd name="T36" fmla="*/ 45 w 284"/>
                <a:gd name="T37" fmla="*/ 289 h 310"/>
                <a:gd name="T38" fmla="*/ 36 w 284"/>
                <a:gd name="T39" fmla="*/ 280 h 310"/>
                <a:gd name="T40" fmla="*/ 11 w 284"/>
                <a:gd name="T41" fmla="*/ 229 h 310"/>
                <a:gd name="T42" fmla="*/ 0 w 284"/>
                <a:gd name="T43" fmla="*/ 17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1 w 284"/>
                <a:gd name="T55" fmla="*/ 12 h 310"/>
                <a:gd name="T56" fmla="*/ 106 w 284"/>
                <a:gd name="T57" fmla="*/ 0 h 310"/>
                <a:gd name="T58" fmla="*/ 128 w 284"/>
                <a:gd name="T59" fmla="*/ 0 h 310"/>
                <a:gd name="T60" fmla="*/ 123 w 284"/>
                <a:gd name="T61" fmla="*/ 23 h 310"/>
                <a:gd name="T62" fmla="*/ 8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75 h 310"/>
                <a:gd name="T72" fmla="*/ 68 w 284"/>
                <a:gd name="T73" fmla="*/ 226 h 310"/>
                <a:gd name="T74" fmla="*/ 71 w 284"/>
                <a:gd name="T75" fmla="*/ 266 h 310"/>
                <a:gd name="T76" fmla="*/ 80 w 284"/>
                <a:gd name="T77" fmla="*/ 283 h 310"/>
                <a:gd name="T78" fmla="*/ 111 w 284"/>
                <a:gd name="T79" fmla="*/ 300 h 310"/>
                <a:gd name="T80" fmla="*/ 131 w 284"/>
                <a:gd name="T81" fmla="*/ 300 h 310"/>
                <a:gd name="T82" fmla="*/ 165 w 284"/>
                <a:gd name="T83" fmla="*/ 289 h 310"/>
                <a:gd name="T84" fmla="*/ 191 w 284"/>
                <a:gd name="T85" fmla="*/ 261 h 310"/>
                <a:gd name="T86" fmla="*/ 198 w 284"/>
                <a:gd name="T87" fmla="*/ 241 h 310"/>
                <a:gd name="T88" fmla="*/ 202 w 284"/>
                <a:gd name="T89" fmla="*/ 195 h 310"/>
                <a:gd name="T90" fmla="*/ 202 w 284"/>
                <a:gd name="T91" fmla="*/ 151 h 310"/>
                <a:gd name="T92" fmla="*/ 197 w 284"/>
                <a:gd name="T93" fmla="*/ 85 h 310"/>
                <a:gd name="T94" fmla="*/ 185 w 284"/>
                <a:gd name="T95" fmla="*/ 60 h 310"/>
                <a:gd name="T96" fmla="*/ 168 w 284"/>
                <a:gd name="T97" fmla="*/ 40 h 310"/>
                <a:gd name="T98" fmla="*/ 148 w 284"/>
                <a:gd name="T99" fmla="*/ 29 h 310"/>
                <a:gd name="T100" fmla="*/ 12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3" name="Freeform 1738"/>
            <p:cNvSpPr>
              <a:spLocks/>
            </p:cNvSpPr>
            <p:nvPr userDrawn="1"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98 h 304"/>
                <a:gd name="T14" fmla="*/ 270 w 284"/>
                <a:gd name="T15" fmla="*/ 309 h 304"/>
                <a:gd name="T16" fmla="*/ 284 w 284"/>
                <a:gd name="T17" fmla="*/ 320 h 304"/>
                <a:gd name="T18" fmla="*/ 196 w 284"/>
                <a:gd name="T19" fmla="*/ 320 h 304"/>
                <a:gd name="T20" fmla="*/ 207 w 284"/>
                <a:gd name="T21" fmla="*/ 309 h 304"/>
                <a:gd name="T22" fmla="*/ 213 w 284"/>
                <a:gd name="T23" fmla="*/ 29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98 h 304"/>
                <a:gd name="T42" fmla="*/ 82 w 284"/>
                <a:gd name="T43" fmla="*/ 309 h 304"/>
                <a:gd name="T44" fmla="*/ 97 w 284"/>
                <a:gd name="T45" fmla="*/ 320 h 304"/>
                <a:gd name="T46" fmla="*/ 6 w 284"/>
                <a:gd name="T47" fmla="*/ 320 h 304"/>
                <a:gd name="T48" fmla="*/ 17 w 284"/>
                <a:gd name="T49" fmla="*/ 309 h 304"/>
                <a:gd name="T50" fmla="*/ 23 w 284"/>
                <a:gd name="T51" fmla="*/ 29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4" name="Freeform 1739"/>
            <p:cNvSpPr>
              <a:spLocks/>
            </p:cNvSpPr>
            <p:nvPr userDrawn="1"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65 w 293"/>
                <a:gd name="T1" fmla="*/ 85 h 452"/>
                <a:gd name="T2" fmla="*/ 234 w 293"/>
                <a:gd name="T3" fmla="*/ 37 h 452"/>
                <a:gd name="T4" fmla="*/ 214 w 293"/>
                <a:gd name="T5" fmla="*/ 20 h 452"/>
                <a:gd name="T6" fmla="*/ 194 w 293"/>
                <a:gd name="T7" fmla="*/ 9 h 452"/>
                <a:gd name="T8" fmla="*/ 14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42 h 452"/>
                <a:gd name="T24" fmla="*/ 20 w 293"/>
                <a:gd name="T25" fmla="*/ 451 h 452"/>
                <a:gd name="T26" fmla="*/ 11 w 293"/>
                <a:gd name="T27" fmla="*/ 465 h 452"/>
                <a:gd name="T28" fmla="*/ 94 w 293"/>
                <a:gd name="T29" fmla="*/ 468 h 452"/>
                <a:gd name="T30" fmla="*/ 88 w 293"/>
                <a:gd name="T31" fmla="*/ 465 h 452"/>
                <a:gd name="T32" fmla="*/ 80 w 293"/>
                <a:gd name="T33" fmla="*/ 45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46 w 293"/>
                <a:gd name="T43" fmla="*/ 37 h 452"/>
                <a:gd name="T44" fmla="*/ 174 w 293"/>
                <a:gd name="T45" fmla="*/ 51 h 452"/>
                <a:gd name="T46" fmla="*/ 189 w 293"/>
                <a:gd name="T47" fmla="*/ 63 h 452"/>
                <a:gd name="T48" fmla="*/ 208 w 293"/>
                <a:gd name="T49" fmla="*/ 100 h 452"/>
                <a:gd name="T50" fmla="*/ 214 w 293"/>
                <a:gd name="T51" fmla="*/ 156 h 452"/>
                <a:gd name="T52" fmla="*/ 214 w 293"/>
                <a:gd name="T53" fmla="*/ 185 h 452"/>
                <a:gd name="T54" fmla="*/ 200 w 293"/>
                <a:gd name="T55" fmla="*/ 249 h 452"/>
                <a:gd name="T56" fmla="*/ 189 w 293"/>
                <a:gd name="T57" fmla="*/ 266 h 452"/>
                <a:gd name="T58" fmla="*/ 160 w 293"/>
                <a:gd name="T59" fmla="*/ 292 h 452"/>
                <a:gd name="T60" fmla="*/ 136 w 293"/>
                <a:gd name="T61" fmla="*/ 300 h 452"/>
                <a:gd name="T62" fmla="*/ 122 w 293"/>
                <a:gd name="T63" fmla="*/ 300 h 452"/>
                <a:gd name="T64" fmla="*/ 99 w 293"/>
                <a:gd name="T65" fmla="*/ 292 h 452"/>
                <a:gd name="T66" fmla="*/ 102 w 293"/>
                <a:gd name="T67" fmla="*/ 320 h 452"/>
                <a:gd name="T68" fmla="*/ 122 w 293"/>
                <a:gd name="T69" fmla="*/ 326 h 452"/>
                <a:gd name="T70" fmla="*/ 145 w 293"/>
                <a:gd name="T71" fmla="*/ 326 h 452"/>
                <a:gd name="T72" fmla="*/ 174 w 293"/>
                <a:gd name="T73" fmla="*/ 320 h 452"/>
                <a:gd name="T74" fmla="*/ 203 w 293"/>
                <a:gd name="T75" fmla="*/ 306 h 452"/>
                <a:gd name="T76" fmla="*/ 225 w 293"/>
                <a:gd name="T77" fmla="*/ 289 h 452"/>
                <a:gd name="T78" fmla="*/ 237 w 293"/>
                <a:gd name="T79" fmla="*/ 278 h 452"/>
                <a:gd name="T80" fmla="*/ 265 w 293"/>
                <a:gd name="T81" fmla="*/ 210 h 452"/>
                <a:gd name="T82" fmla="*/ 277 w 293"/>
                <a:gd name="T83" fmla="*/ 154 h 452"/>
                <a:gd name="T84" fmla="*/ 274 w 293"/>
                <a:gd name="T85" fmla="*/ 117 h 452"/>
                <a:gd name="T86" fmla="*/ 26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5" name="Freeform 1740"/>
            <p:cNvSpPr>
              <a:spLocks/>
            </p:cNvSpPr>
            <p:nvPr userDrawn="1"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98 w 208"/>
                <a:gd name="T1" fmla="*/ 280 h 310"/>
                <a:gd name="T2" fmla="*/ 198 w 208"/>
                <a:gd name="T3" fmla="*/ 280 h 310"/>
                <a:gd name="T4" fmla="*/ 181 w 208"/>
                <a:gd name="T5" fmla="*/ 286 h 310"/>
                <a:gd name="T6" fmla="*/ 161 w 208"/>
                <a:gd name="T7" fmla="*/ 289 h 310"/>
                <a:gd name="T8" fmla="*/ 161 w 208"/>
                <a:gd name="T9" fmla="*/ 289 h 310"/>
                <a:gd name="T10" fmla="*/ 147 w 208"/>
                <a:gd name="T11" fmla="*/ 289 h 310"/>
                <a:gd name="T12" fmla="*/ 136 w 208"/>
                <a:gd name="T13" fmla="*/ 283 h 310"/>
                <a:gd name="T14" fmla="*/ 124 w 208"/>
                <a:gd name="T15" fmla="*/ 278 h 310"/>
                <a:gd name="T16" fmla="*/ 100 w 208"/>
                <a:gd name="T17" fmla="*/ 266 h 310"/>
                <a:gd name="T18" fmla="*/ 100 w 208"/>
                <a:gd name="T19" fmla="*/ 266 h 310"/>
                <a:gd name="T20" fmla="*/ 91 w 208"/>
                <a:gd name="T21" fmla="*/ 255 h 310"/>
                <a:gd name="T22" fmla="*/ 83 w 208"/>
                <a:gd name="T23" fmla="*/ 241 h 310"/>
                <a:gd name="T24" fmla="*/ 80 w 208"/>
                <a:gd name="T25" fmla="*/ 224 h 310"/>
                <a:gd name="T26" fmla="*/ 80 w 208"/>
                <a:gd name="T27" fmla="*/ 20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207 h 310"/>
                <a:gd name="T44" fmla="*/ 23 w 208"/>
                <a:gd name="T45" fmla="*/ 207 h 310"/>
                <a:gd name="T46" fmla="*/ 26 w 208"/>
                <a:gd name="T47" fmla="*/ 235 h 310"/>
                <a:gd name="T48" fmla="*/ 32 w 208"/>
                <a:gd name="T49" fmla="*/ 261 h 310"/>
                <a:gd name="T50" fmla="*/ 40 w 208"/>
                <a:gd name="T51" fmla="*/ 280 h 310"/>
                <a:gd name="T52" fmla="*/ 54 w 208"/>
                <a:gd name="T53" fmla="*/ 298 h 310"/>
                <a:gd name="T54" fmla="*/ 54 w 208"/>
                <a:gd name="T55" fmla="*/ 298 h 310"/>
                <a:gd name="T56" fmla="*/ 71 w 208"/>
                <a:gd name="T57" fmla="*/ 312 h 310"/>
                <a:gd name="T58" fmla="*/ 85 w 208"/>
                <a:gd name="T59" fmla="*/ 320 h 310"/>
                <a:gd name="T60" fmla="*/ 103 w 208"/>
                <a:gd name="T61" fmla="*/ 326 h 310"/>
                <a:gd name="T62" fmla="*/ 138 w 208"/>
                <a:gd name="T63" fmla="*/ 326 h 310"/>
                <a:gd name="T64" fmla="*/ 138 w 208"/>
                <a:gd name="T65" fmla="*/ 326 h 310"/>
                <a:gd name="T66" fmla="*/ 158 w 208"/>
                <a:gd name="T67" fmla="*/ 326 h 310"/>
                <a:gd name="T68" fmla="*/ 178 w 208"/>
                <a:gd name="T69" fmla="*/ 320 h 310"/>
                <a:gd name="T70" fmla="*/ 195 w 208"/>
                <a:gd name="T71" fmla="*/ 312 h 310"/>
                <a:gd name="T72" fmla="*/ 212 w 208"/>
                <a:gd name="T73" fmla="*/ 298 h 310"/>
                <a:gd name="T74" fmla="*/ 224 w 208"/>
                <a:gd name="T75" fmla="*/ 261 h 310"/>
                <a:gd name="T76" fmla="*/ 224 w 208"/>
                <a:gd name="T77" fmla="*/ 261 h 310"/>
                <a:gd name="T78" fmla="*/ 212 w 208"/>
                <a:gd name="T79" fmla="*/ 272 h 310"/>
                <a:gd name="T80" fmla="*/ 198 w 208"/>
                <a:gd name="T81" fmla="*/ 280 h 310"/>
                <a:gd name="T82" fmla="*/ 198 w 208"/>
                <a:gd name="T83" fmla="*/ 28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6" name="Freeform 1741"/>
            <p:cNvSpPr>
              <a:spLocks/>
            </p:cNvSpPr>
            <p:nvPr userDrawn="1"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63 w 105"/>
                <a:gd name="T1" fmla="*/ 269 h 310"/>
                <a:gd name="T2" fmla="*/ 6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55 h 310"/>
                <a:gd name="T20" fmla="*/ 25 w 105"/>
                <a:gd name="T21" fmla="*/ 280 h 310"/>
                <a:gd name="T22" fmla="*/ 25 w 105"/>
                <a:gd name="T23" fmla="*/ 280 h 310"/>
                <a:gd name="T24" fmla="*/ 25 w 105"/>
                <a:gd name="T25" fmla="*/ 280 h 310"/>
                <a:gd name="T26" fmla="*/ 25 w 105"/>
                <a:gd name="T27" fmla="*/ 280 h 310"/>
                <a:gd name="T28" fmla="*/ 25 w 105"/>
                <a:gd name="T29" fmla="*/ 298 h 310"/>
                <a:gd name="T30" fmla="*/ 31 w 105"/>
                <a:gd name="T31" fmla="*/ 309 h 310"/>
                <a:gd name="T32" fmla="*/ 31 w 105"/>
                <a:gd name="T33" fmla="*/ 309 h 310"/>
                <a:gd name="T34" fmla="*/ 37 w 105"/>
                <a:gd name="T35" fmla="*/ 317 h 310"/>
                <a:gd name="T36" fmla="*/ 48 w 105"/>
                <a:gd name="T37" fmla="*/ 326 h 310"/>
                <a:gd name="T38" fmla="*/ 89 w 105"/>
                <a:gd name="T39" fmla="*/ 306 h 310"/>
                <a:gd name="T40" fmla="*/ 89 w 105"/>
                <a:gd name="T41" fmla="*/ 306 h 310"/>
                <a:gd name="T42" fmla="*/ 77 w 105"/>
                <a:gd name="T43" fmla="*/ 303 h 310"/>
                <a:gd name="T44" fmla="*/ 69 w 105"/>
                <a:gd name="T45" fmla="*/ 295 h 310"/>
                <a:gd name="T46" fmla="*/ 63 w 105"/>
                <a:gd name="T47" fmla="*/ 283 h 310"/>
                <a:gd name="T48" fmla="*/ 63 w 105"/>
                <a:gd name="T49" fmla="*/ 269 h 310"/>
                <a:gd name="T50" fmla="*/ 63 w 105"/>
                <a:gd name="T51" fmla="*/ 26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7" name="Freeform 1742"/>
            <p:cNvSpPr>
              <a:spLocks/>
            </p:cNvSpPr>
            <p:nvPr userDrawn="1"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95 h 310"/>
                <a:gd name="T2" fmla="*/ 230 w 250"/>
                <a:gd name="T3" fmla="*/ 27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75 h 310"/>
                <a:gd name="T52" fmla="*/ 23 w 250"/>
                <a:gd name="T53" fmla="*/ 190 h 310"/>
                <a:gd name="T54" fmla="*/ 3 w 250"/>
                <a:gd name="T55" fmla="*/ 226 h 310"/>
                <a:gd name="T56" fmla="*/ 0 w 250"/>
                <a:gd name="T57" fmla="*/ 249 h 310"/>
                <a:gd name="T58" fmla="*/ 6 w 250"/>
                <a:gd name="T59" fmla="*/ 275 h 310"/>
                <a:gd name="T60" fmla="*/ 20 w 250"/>
                <a:gd name="T61" fmla="*/ 300 h 310"/>
                <a:gd name="T62" fmla="*/ 32 w 250"/>
                <a:gd name="T63" fmla="*/ 312 h 310"/>
                <a:gd name="T64" fmla="*/ 60 w 250"/>
                <a:gd name="T65" fmla="*/ 326 h 310"/>
                <a:gd name="T66" fmla="*/ 77 w 250"/>
                <a:gd name="T67" fmla="*/ 326 h 310"/>
                <a:gd name="T68" fmla="*/ 120 w 250"/>
                <a:gd name="T69" fmla="*/ 320 h 310"/>
                <a:gd name="T70" fmla="*/ 159 w 250"/>
                <a:gd name="T71" fmla="*/ 295 h 310"/>
                <a:gd name="T72" fmla="*/ 171 w 250"/>
                <a:gd name="T73" fmla="*/ 263 h 310"/>
                <a:gd name="T74" fmla="*/ 139 w 250"/>
                <a:gd name="T75" fmla="*/ 283 h 310"/>
                <a:gd name="T76" fmla="*/ 103 w 250"/>
                <a:gd name="T77" fmla="*/ 289 h 310"/>
                <a:gd name="T78" fmla="*/ 94 w 250"/>
                <a:gd name="T79" fmla="*/ 289 h 310"/>
                <a:gd name="T80" fmla="*/ 74 w 250"/>
                <a:gd name="T81" fmla="*/ 283 h 310"/>
                <a:gd name="T82" fmla="*/ 68 w 250"/>
                <a:gd name="T83" fmla="*/ 275 h 310"/>
                <a:gd name="T84" fmla="*/ 57 w 250"/>
                <a:gd name="T85" fmla="*/ 258 h 310"/>
                <a:gd name="T86" fmla="*/ 54 w 250"/>
                <a:gd name="T87" fmla="*/ 238 h 310"/>
                <a:gd name="T88" fmla="*/ 54 w 250"/>
                <a:gd name="T89" fmla="*/ 226 h 310"/>
                <a:gd name="T90" fmla="*/ 63 w 250"/>
                <a:gd name="T91" fmla="*/ 209 h 310"/>
                <a:gd name="T92" fmla="*/ 68 w 250"/>
                <a:gd name="T93" fmla="*/ 201 h 310"/>
                <a:gd name="T94" fmla="*/ 108 w 250"/>
                <a:gd name="T95" fmla="*/ 178 h 310"/>
                <a:gd name="T96" fmla="*/ 154 w 250"/>
                <a:gd name="T97" fmla="*/ 148 h 310"/>
                <a:gd name="T98" fmla="*/ 176 w 250"/>
                <a:gd name="T99" fmla="*/ 258 h 310"/>
                <a:gd name="T100" fmla="*/ 176 w 250"/>
                <a:gd name="T101" fmla="*/ 278 h 310"/>
                <a:gd name="T102" fmla="*/ 179 w 250"/>
                <a:gd name="T103" fmla="*/ 298 h 310"/>
                <a:gd name="T104" fmla="*/ 182 w 250"/>
                <a:gd name="T105" fmla="*/ 309 h 310"/>
                <a:gd name="T106" fmla="*/ 199 w 250"/>
                <a:gd name="T107" fmla="*/ 326 h 310"/>
                <a:gd name="T108" fmla="*/ 250 w 250"/>
                <a:gd name="T109" fmla="*/ 306 h 310"/>
                <a:gd name="T110" fmla="*/ 233 w 250"/>
                <a:gd name="T111" fmla="*/ 29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8" name="Freeform 1743"/>
            <p:cNvSpPr>
              <a:spLocks/>
            </p:cNvSpPr>
            <p:nvPr userDrawn="1"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00 h 170"/>
                <a:gd name="T4" fmla="*/ 31 w 136"/>
                <a:gd name="T5" fmla="*/ 100 h 170"/>
                <a:gd name="T6" fmla="*/ 34 w 136"/>
                <a:gd name="T7" fmla="*/ 115 h 170"/>
                <a:gd name="T8" fmla="*/ 40 w 136"/>
                <a:gd name="T9" fmla="*/ 126 h 170"/>
                <a:gd name="T10" fmla="*/ 46 w 136"/>
                <a:gd name="T11" fmla="*/ 134 h 170"/>
                <a:gd name="T12" fmla="*/ 51 w 136"/>
                <a:gd name="T13" fmla="*/ 137 h 170"/>
                <a:gd name="T14" fmla="*/ 63 w 136"/>
                <a:gd name="T15" fmla="*/ 140 h 170"/>
                <a:gd name="T16" fmla="*/ 74 w 136"/>
                <a:gd name="T17" fmla="*/ 143 h 170"/>
                <a:gd name="T18" fmla="*/ 74 w 136"/>
                <a:gd name="T19" fmla="*/ 143 h 170"/>
                <a:gd name="T20" fmla="*/ 85 w 136"/>
                <a:gd name="T21" fmla="*/ 143 h 170"/>
                <a:gd name="T22" fmla="*/ 94 w 136"/>
                <a:gd name="T23" fmla="*/ 140 h 170"/>
                <a:gd name="T24" fmla="*/ 102 w 136"/>
                <a:gd name="T25" fmla="*/ 134 h 170"/>
                <a:gd name="T26" fmla="*/ 108 w 136"/>
                <a:gd name="T27" fmla="*/ 129 h 170"/>
                <a:gd name="T28" fmla="*/ 111 w 136"/>
                <a:gd name="T29" fmla="*/ 123 h 170"/>
                <a:gd name="T30" fmla="*/ 114 w 136"/>
                <a:gd name="T31" fmla="*/ 115 h 170"/>
                <a:gd name="T32" fmla="*/ 117 w 136"/>
                <a:gd name="T33" fmla="*/ 10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98 h 170"/>
                <a:gd name="T52" fmla="*/ 128 w 136"/>
                <a:gd name="T53" fmla="*/ 98 h 170"/>
                <a:gd name="T54" fmla="*/ 128 w 136"/>
                <a:gd name="T55" fmla="*/ 112 h 170"/>
                <a:gd name="T56" fmla="*/ 125 w 136"/>
                <a:gd name="T57" fmla="*/ 123 h 170"/>
                <a:gd name="T58" fmla="*/ 119 w 136"/>
                <a:gd name="T59" fmla="*/ 134 h 170"/>
                <a:gd name="T60" fmla="*/ 111 w 136"/>
                <a:gd name="T61" fmla="*/ 140 h 170"/>
                <a:gd name="T62" fmla="*/ 102 w 136"/>
                <a:gd name="T63" fmla="*/ 146 h 170"/>
                <a:gd name="T64" fmla="*/ 94 w 136"/>
                <a:gd name="T65" fmla="*/ 151 h 170"/>
                <a:gd name="T66" fmla="*/ 71 w 136"/>
                <a:gd name="T67" fmla="*/ 154 h 170"/>
                <a:gd name="T68" fmla="*/ 71 w 136"/>
                <a:gd name="T69" fmla="*/ 154 h 170"/>
                <a:gd name="T70" fmla="*/ 51 w 136"/>
                <a:gd name="T71" fmla="*/ 151 h 170"/>
                <a:gd name="T72" fmla="*/ 40 w 136"/>
                <a:gd name="T73" fmla="*/ 149 h 170"/>
                <a:gd name="T74" fmla="*/ 31 w 136"/>
                <a:gd name="T75" fmla="*/ 143 h 170"/>
                <a:gd name="T76" fmla="*/ 20 w 136"/>
                <a:gd name="T77" fmla="*/ 134 h 170"/>
                <a:gd name="T78" fmla="*/ 14 w 136"/>
                <a:gd name="T79" fmla="*/ 126 h 170"/>
                <a:gd name="T80" fmla="*/ 9 w 136"/>
                <a:gd name="T81" fmla="*/ 112 h 170"/>
                <a:gd name="T82" fmla="*/ 9 w 136"/>
                <a:gd name="T83" fmla="*/ 9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9" name="Freeform 1744"/>
            <p:cNvSpPr>
              <a:spLocks/>
            </p:cNvSpPr>
            <p:nvPr userDrawn="1"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17 w 153"/>
                <a:gd name="T1" fmla="*/ 11 h 173"/>
                <a:gd name="T2" fmla="*/ 117 w 153"/>
                <a:gd name="T3" fmla="*/ 11 h 173"/>
                <a:gd name="T4" fmla="*/ 117 w 153"/>
                <a:gd name="T5" fmla="*/ 3 h 173"/>
                <a:gd name="T6" fmla="*/ 111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1 w 153"/>
                <a:gd name="T13" fmla="*/ 3 h 173"/>
                <a:gd name="T14" fmla="*/ 131 w 153"/>
                <a:gd name="T15" fmla="*/ 11 h 173"/>
                <a:gd name="T16" fmla="*/ 131 w 153"/>
                <a:gd name="T17" fmla="*/ 157 h 173"/>
                <a:gd name="T18" fmla="*/ 131 w 153"/>
                <a:gd name="T19" fmla="*/ 157 h 173"/>
                <a:gd name="T20" fmla="*/ 76 w 153"/>
                <a:gd name="T21" fmla="*/ 86 h 173"/>
                <a:gd name="T22" fmla="*/ 28 w 153"/>
                <a:gd name="T23" fmla="*/ 25 h 173"/>
                <a:gd name="T24" fmla="*/ 28 w 153"/>
                <a:gd name="T25" fmla="*/ 140 h 173"/>
                <a:gd name="T26" fmla="*/ 28 w 153"/>
                <a:gd name="T27" fmla="*/ 140 h 173"/>
                <a:gd name="T28" fmla="*/ 31 w 153"/>
                <a:gd name="T29" fmla="*/ 149 h 173"/>
                <a:gd name="T30" fmla="*/ 34 w 153"/>
                <a:gd name="T31" fmla="*/ 151 h 173"/>
                <a:gd name="T32" fmla="*/ 8 w 153"/>
                <a:gd name="T33" fmla="*/ 151 h 173"/>
                <a:gd name="T34" fmla="*/ 8 w 153"/>
                <a:gd name="T35" fmla="*/ 151 h 173"/>
                <a:gd name="T36" fmla="*/ 14 w 153"/>
                <a:gd name="T37" fmla="*/ 149 h 173"/>
                <a:gd name="T38" fmla="*/ 14 w 153"/>
                <a:gd name="T39" fmla="*/ 14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17 w 153"/>
                <a:gd name="T57" fmla="*/ 103 h 173"/>
                <a:gd name="T58" fmla="*/ 117 w 153"/>
                <a:gd name="T59" fmla="*/ 11 h 173"/>
                <a:gd name="T60" fmla="*/ 11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0" name="Freeform 1745"/>
            <p:cNvSpPr>
              <a:spLocks/>
            </p:cNvSpPr>
            <p:nvPr userDrawn="1"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7 w 37"/>
                <a:gd name="T5" fmla="*/ 3 h 167"/>
                <a:gd name="T6" fmla="*/ 44 w 37"/>
                <a:gd name="T7" fmla="*/ 11 h 167"/>
                <a:gd name="T8" fmla="*/ 44 w 37"/>
                <a:gd name="T9" fmla="*/ 156 h 167"/>
                <a:gd name="T10" fmla="*/ 44 w 37"/>
                <a:gd name="T11" fmla="*/ 156 h 167"/>
                <a:gd name="T12" fmla="*/ 47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1" name="Freeform 1746"/>
            <p:cNvSpPr>
              <a:spLocks/>
            </p:cNvSpPr>
            <p:nvPr userDrawn="1"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15 w 153"/>
                <a:gd name="T1" fmla="*/ 11 h 173"/>
                <a:gd name="T2" fmla="*/ 115 w 153"/>
                <a:gd name="T3" fmla="*/ 11 h 173"/>
                <a:gd name="T4" fmla="*/ 115 w 153"/>
                <a:gd name="T5" fmla="*/ 3 h 173"/>
                <a:gd name="T6" fmla="*/ 109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2 w 153"/>
                <a:gd name="T13" fmla="*/ 6 h 173"/>
                <a:gd name="T14" fmla="*/ 126 w 153"/>
                <a:gd name="T15" fmla="*/ 11 h 173"/>
                <a:gd name="T16" fmla="*/ 126 w 153"/>
                <a:gd name="T17" fmla="*/ 11 h 173"/>
                <a:gd name="T18" fmla="*/ 76 w 153"/>
                <a:gd name="T19" fmla="*/ 157 h 173"/>
                <a:gd name="T20" fmla="*/ 76 w 153"/>
                <a:gd name="T21" fmla="*/ 15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6 w 153"/>
                <a:gd name="T43" fmla="*/ 112 h 173"/>
                <a:gd name="T44" fmla="*/ 76 w 153"/>
                <a:gd name="T45" fmla="*/ 112 h 173"/>
                <a:gd name="T46" fmla="*/ 115 w 153"/>
                <a:gd name="T47" fmla="*/ 11 h 173"/>
                <a:gd name="T48" fmla="*/ 11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2" name="Freeform 1747"/>
            <p:cNvSpPr>
              <a:spLocks/>
            </p:cNvSpPr>
            <p:nvPr userDrawn="1"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78 w 105"/>
                <a:gd name="T1" fmla="*/ 23 h 167"/>
                <a:gd name="T2" fmla="*/ 78 w 105"/>
                <a:gd name="T3" fmla="*/ 23 h 167"/>
                <a:gd name="T4" fmla="*/ 69 w 105"/>
                <a:gd name="T5" fmla="*/ 14 h 167"/>
                <a:gd name="T6" fmla="*/ 58 w 105"/>
                <a:gd name="T7" fmla="*/ 11 h 167"/>
                <a:gd name="T8" fmla="*/ 5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55 w 105"/>
                <a:gd name="T15" fmla="*/ 68 h 167"/>
                <a:gd name="T16" fmla="*/ 55 w 105"/>
                <a:gd name="T17" fmla="*/ 68 h 167"/>
                <a:gd name="T18" fmla="*/ 60 w 105"/>
                <a:gd name="T19" fmla="*/ 65 h 167"/>
                <a:gd name="T20" fmla="*/ 63 w 105"/>
                <a:gd name="T21" fmla="*/ 62 h 167"/>
                <a:gd name="T22" fmla="*/ 63 w 105"/>
                <a:gd name="T23" fmla="*/ 88 h 167"/>
                <a:gd name="T24" fmla="*/ 63 w 105"/>
                <a:gd name="T25" fmla="*/ 88 h 167"/>
                <a:gd name="T26" fmla="*/ 60 w 105"/>
                <a:gd name="T27" fmla="*/ 82 h 167"/>
                <a:gd name="T28" fmla="*/ 5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2 w 105"/>
                <a:gd name="T37" fmla="*/ 156 h 167"/>
                <a:gd name="T38" fmla="*/ 52 w 105"/>
                <a:gd name="T39" fmla="*/ 156 h 167"/>
                <a:gd name="T40" fmla="*/ 60 w 105"/>
                <a:gd name="T41" fmla="*/ 156 h 167"/>
                <a:gd name="T42" fmla="*/ 72 w 105"/>
                <a:gd name="T43" fmla="*/ 153 h 167"/>
                <a:gd name="T44" fmla="*/ 80 w 105"/>
                <a:gd name="T45" fmla="*/ 148 h 167"/>
                <a:gd name="T46" fmla="*/ 89 w 105"/>
                <a:gd name="T47" fmla="*/ 139 h 167"/>
                <a:gd name="T48" fmla="*/ 8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78 w 105"/>
                <a:gd name="T67" fmla="*/ 0 h 167"/>
                <a:gd name="T68" fmla="*/ 78 w 105"/>
                <a:gd name="T69" fmla="*/ 23 h 167"/>
                <a:gd name="T70" fmla="*/ 7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3" name="Freeform 1748"/>
            <p:cNvSpPr>
              <a:spLocks noEditPoints="1"/>
            </p:cNvSpPr>
            <p:nvPr userDrawn="1"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101 w 145"/>
                <a:gd name="T3" fmla="*/ 91 h 167"/>
                <a:gd name="T4" fmla="*/ 110 w 145"/>
                <a:gd name="T5" fmla="*/ 102 h 167"/>
                <a:gd name="T6" fmla="*/ 136 w 145"/>
                <a:gd name="T7" fmla="*/ 145 h 167"/>
                <a:gd name="T8" fmla="*/ 147 w 145"/>
                <a:gd name="T9" fmla="*/ 159 h 167"/>
                <a:gd name="T10" fmla="*/ 161 w 145"/>
                <a:gd name="T11" fmla="*/ 167 h 167"/>
                <a:gd name="T12" fmla="*/ 136 w 145"/>
                <a:gd name="T13" fmla="*/ 167 h 167"/>
                <a:gd name="T14" fmla="*/ 124 w 145"/>
                <a:gd name="T15" fmla="*/ 165 h 167"/>
                <a:gd name="T16" fmla="*/ 11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104 w 145"/>
                <a:gd name="T41" fmla="*/ 8 h 167"/>
                <a:gd name="T42" fmla="*/ 119 w 145"/>
                <a:gd name="T43" fmla="*/ 20 h 167"/>
                <a:gd name="T44" fmla="*/ 124 w 145"/>
                <a:gd name="T45" fmla="*/ 40 h 167"/>
                <a:gd name="T46" fmla="*/ 124 w 145"/>
                <a:gd name="T47" fmla="*/ 51 h 167"/>
                <a:gd name="T48" fmla="*/ 116 w 145"/>
                <a:gd name="T49" fmla="*/ 65 h 167"/>
                <a:gd name="T50" fmla="*/ 9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93 w 145"/>
                <a:gd name="T61" fmla="*/ 65 h 167"/>
                <a:gd name="T62" fmla="*/ 99 w 145"/>
                <a:gd name="T63" fmla="*/ 51 h 167"/>
                <a:gd name="T64" fmla="*/ 99 w 145"/>
                <a:gd name="T65" fmla="*/ 42 h 167"/>
                <a:gd name="T66" fmla="*/ 9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4" name="Freeform 1749"/>
            <p:cNvSpPr>
              <a:spLocks/>
            </p:cNvSpPr>
            <p:nvPr userDrawn="1"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73 w 102"/>
                <a:gd name="T1" fmla="*/ 106 h 173"/>
                <a:gd name="T2" fmla="*/ 70 w 102"/>
                <a:gd name="T3" fmla="*/ 126 h 173"/>
                <a:gd name="T4" fmla="*/ 64 w 102"/>
                <a:gd name="T5" fmla="*/ 143 h 173"/>
                <a:gd name="T6" fmla="*/ 52 w 102"/>
                <a:gd name="T7" fmla="*/ 154 h 173"/>
                <a:gd name="T8" fmla="*/ 32 w 102"/>
                <a:gd name="T9" fmla="*/ 157 h 173"/>
                <a:gd name="T10" fmla="*/ 25 w 102"/>
                <a:gd name="T11" fmla="*/ 154 h 173"/>
                <a:gd name="T12" fmla="*/ 3 w 102"/>
                <a:gd name="T13" fmla="*/ 143 h 173"/>
                <a:gd name="T14" fmla="*/ 0 w 102"/>
                <a:gd name="T15" fmla="*/ 106 h 173"/>
                <a:gd name="T16" fmla="*/ 14 w 102"/>
                <a:gd name="T17" fmla="*/ 132 h 173"/>
                <a:gd name="T18" fmla="*/ 25 w 102"/>
                <a:gd name="T19" fmla="*/ 146 h 173"/>
                <a:gd name="T20" fmla="*/ 30 w 102"/>
                <a:gd name="T21" fmla="*/ 146 h 173"/>
                <a:gd name="T22" fmla="*/ 47 w 102"/>
                <a:gd name="T23" fmla="*/ 143 h 173"/>
                <a:gd name="T24" fmla="*/ 58 w 102"/>
                <a:gd name="T25" fmla="*/ 135 h 173"/>
                <a:gd name="T26" fmla="*/ 62 w 102"/>
                <a:gd name="T27" fmla="*/ 115 h 173"/>
                <a:gd name="T28" fmla="*/ 62 w 102"/>
                <a:gd name="T29" fmla="*/ 106 h 173"/>
                <a:gd name="T30" fmla="*/ 52 w 102"/>
                <a:gd name="T31" fmla="*/ 89 h 173"/>
                <a:gd name="T32" fmla="*/ 25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38 w 102"/>
                <a:gd name="T45" fmla="*/ 0 h 173"/>
                <a:gd name="T46" fmla="*/ 55 w 102"/>
                <a:gd name="T47" fmla="*/ 3 h 173"/>
                <a:gd name="T48" fmla="*/ 66 w 102"/>
                <a:gd name="T49" fmla="*/ 9 h 173"/>
                <a:gd name="T50" fmla="*/ 67 w 102"/>
                <a:gd name="T51" fmla="*/ 43 h 173"/>
                <a:gd name="T52" fmla="*/ 60 w 102"/>
                <a:gd name="T53" fmla="*/ 23 h 173"/>
                <a:gd name="T54" fmla="*/ 41 w 102"/>
                <a:gd name="T55" fmla="*/ 11 h 173"/>
                <a:gd name="T56" fmla="*/ 3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25 w 102"/>
                <a:gd name="T65" fmla="*/ 63 h 173"/>
                <a:gd name="T66" fmla="*/ 41 w 102"/>
                <a:gd name="T67" fmla="*/ 68 h 173"/>
                <a:gd name="T68" fmla="*/ 66 w 102"/>
                <a:gd name="T69" fmla="*/ 86 h 173"/>
                <a:gd name="T70" fmla="*/ 72 w 102"/>
                <a:gd name="T71" fmla="*/ 86 h 173"/>
                <a:gd name="T72" fmla="*/ 73 w 102"/>
                <a:gd name="T73" fmla="*/ 10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5" name="Freeform 1750"/>
            <p:cNvSpPr>
              <a:spLocks/>
            </p:cNvSpPr>
            <p:nvPr userDrawn="1"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8 w 37"/>
                <a:gd name="T5" fmla="*/ 3 h 167"/>
                <a:gd name="T6" fmla="*/ 45 w 37"/>
                <a:gd name="T7" fmla="*/ 11 h 167"/>
                <a:gd name="T8" fmla="*/ 45 w 37"/>
                <a:gd name="T9" fmla="*/ 156 h 167"/>
                <a:gd name="T10" fmla="*/ 45 w 37"/>
                <a:gd name="T11" fmla="*/ 156 h 167"/>
                <a:gd name="T12" fmla="*/ 48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6" name="Freeform 1751"/>
            <p:cNvSpPr>
              <a:spLocks/>
            </p:cNvSpPr>
            <p:nvPr userDrawn="1"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95 w 130"/>
                <a:gd name="T1" fmla="*/ 11 h 167"/>
                <a:gd name="T2" fmla="*/ 95 w 130"/>
                <a:gd name="T3" fmla="*/ 156 h 167"/>
                <a:gd name="T4" fmla="*/ 95 w 130"/>
                <a:gd name="T5" fmla="*/ 156 h 167"/>
                <a:gd name="T6" fmla="*/ 95 w 130"/>
                <a:gd name="T7" fmla="*/ 165 h 167"/>
                <a:gd name="T8" fmla="*/ 10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46 w 130"/>
                <a:gd name="T35" fmla="*/ 0 h 167"/>
                <a:gd name="T36" fmla="*/ 146 w 130"/>
                <a:gd name="T37" fmla="*/ 23 h 167"/>
                <a:gd name="T38" fmla="*/ 146 w 130"/>
                <a:gd name="T39" fmla="*/ 23 h 167"/>
                <a:gd name="T40" fmla="*/ 144 w 130"/>
                <a:gd name="T41" fmla="*/ 17 h 167"/>
                <a:gd name="T42" fmla="*/ 135 w 130"/>
                <a:gd name="T43" fmla="*/ 14 h 167"/>
                <a:gd name="T44" fmla="*/ 135 w 130"/>
                <a:gd name="T45" fmla="*/ 14 h 167"/>
                <a:gd name="T46" fmla="*/ 95 w 130"/>
                <a:gd name="T47" fmla="*/ 11 h 167"/>
                <a:gd name="T48" fmla="*/ 9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7" name="Freeform 1752"/>
            <p:cNvSpPr>
              <a:spLocks/>
            </p:cNvSpPr>
            <p:nvPr userDrawn="1"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8" name="Freeform 1753"/>
            <p:cNvSpPr>
              <a:spLocks noEditPoints="1"/>
            </p:cNvSpPr>
            <p:nvPr userDrawn="1"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57 h 173"/>
                <a:gd name="T2" fmla="*/ 48 w 156"/>
                <a:gd name="T3" fmla="*/ 149 h 173"/>
                <a:gd name="T4" fmla="*/ 23 w 156"/>
                <a:gd name="T5" fmla="*/ 132 h 173"/>
                <a:gd name="T6" fmla="*/ 6 w 156"/>
                <a:gd name="T7" fmla="*/ 10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92 w 156"/>
                <a:gd name="T21" fmla="*/ 6 h 173"/>
                <a:gd name="T22" fmla="*/ 117 w 156"/>
                <a:gd name="T23" fmla="*/ 23 h 173"/>
                <a:gd name="T24" fmla="*/ 134 w 156"/>
                <a:gd name="T25" fmla="*/ 51 h 173"/>
                <a:gd name="T26" fmla="*/ 140 w 156"/>
                <a:gd name="T27" fmla="*/ 86 h 173"/>
                <a:gd name="T28" fmla="*/ 140 w 156"/>
                <a:gd name="T29" fmla="*/ 92 h 173"/>
                <a:gd name="T30" fmla="*/ 126 w 156"/>
                <a:gd name="T31" fmla="*/ 123 h 173"/>
                <a:gd name="T32" fmla="*/ 103 w 156"/>
                <a:gd name="T33" fmla="*/ 146 h 173"/>
                <a:gd name="T34" fmla="*/ 78 w 156"/>
                <a:gd name="T35" fmla="*/ 157 h 173"/>
                <a:gd name="T36" fmla="*/ 77 w 156"/>
                <a:gd name="T37" fmla="*/ 157 h 173"/>
                <a:gd name="T38" fmla="*/ 25 w 156"/>
                <a:gd name="T39" fmla="*/ 82 h 173"/>
                <a:gd name="T40" fmla="*/ 31 w 156"/>
                <a:gd name="T41" fmla="*/ 103 h 173"/>
                <a:gd name="T42" fmla="*/ 43 w 156"/>
                <a:gd name="T43" fmla="*/ 126 h 173"/>
                <a:gd name="T44" fmla="*/ 60 w 156"/>
                <a:gd name="T45" fmla="*/ 140 h 173"/>
                <a:gd name="T46" fmla="*/ 78 w 156"/>
                <a:gd name="T47" fmla="*/ 146 h 173"/>
                <a:gd name="T48" fmla="*/ 78 w 156"/>
                <a:gd name="T49" fmla="*/ 143 h 173"/>
                <a:gd name="T50" fmla="*/ 95 w 156"/>
                <a:gd name="T51" fmla="*/ 135 h 173"/>
                <a:gd name="T52" fmla="*/ 106 w 156"/>
                <a:gd name="T53" fmla="*/ 115 h 173"/>
                <a:gd name="T54" fmla="*/ 115 w 156"/>
                <a:gd name="T55" fmla="*/ 89 h 173"/>
                <a:gd name="T56" fmla="*/ 115 w 156"/>
                <a:gd name="T57" fmla="*/ 86 h 173"/>
                <a:gd name="T58" fmla="*/ 112 w 156"/>
                <a:gd name="T59" fmla="*/ 57 h 173"/>
                <a:gd name="T60" fmla="*/ 100 w 156"/>
                <a:gd name="T61" fmla="*/ 31 h 173"/>
                <a:gd name="T62" fmla="*/ 8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9" name="Freeform 1754"/>
            <p:cNvSpPr>
              <a:spLocks/>
            </p:cNvSpPr>
            <p:nvPr userDrawn="1"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</p:grpSp>
      <p:sp>
        <p:nvSpPr>
          <p:cNvPr id="30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31" name="Picture 32"/>
          <p:cNvPicPr>
            <a:picLocks noChangeAspect="1"/>
          </p:cNvPicPr>
          <p:nvPr userDrawn="1"/>
        </p:nvPicPr>
        <p:blipFill>
          <a:blip r:embed="rId2"/>
          <a:srcRect t="-2184" b="25421"/>
          <a:stretch>
            <a:fillRect/>
          </a:stretch>
        </p:blipFill>
        <p:spPr bwMode="auto">
          <a:xfrm>
            <a:off x="34925" y="5888038"/>
            <a:ext cx="1258888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1592796"/>
            <a:ext cx="8426450" cy="1873250"/>
          </a:xfrm>
        </p:spPr>
        <p:txBody>
          <a:bodyPr anchor="t"/>
          <a:lstStyle>
            <a:lvl1pPr>
              <a:lnSpc>
                <a:spcPct val="90000"/>
              </a:lnSpc>
              <a:defRPr sz="4800" b="0">
                <a:solidFill>
                  <a:srgbClr val="F8F8F8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8775" y="3681028"/>
            <a:ext cx="8426450" cy="133214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ct val="45000"/>
              </a:spcAft>
              <a:buFont typeface="Wingdings" pitchFamily="2" charset="2"/>
              <a:buNone/>
              <a:defRPr sz="2800">
                <a:solidFill>
                  <a:srgbClr val="CCE5E9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9532" y="5109725"/>
            <a:ext cx="3997325" cy="80355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rgbClr val="F8F8F8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able Placeholder 32"/>
          <p:cNvSpPr>
            <a:spLocks noGrp="1"/>
          </p:cNvSpPr>
          <p:nvPr>
            <p:ph type="tbl" sz="quarter" idx="16"/>
          </p:nvPr>
        </p:nvSpPr>
        <p:spPr>
          <a:xfrm>
            <a:off x="358775" y="1592263"/>
            <a:ext cx="8458200" cy="4357687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GB" noProof="0"/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A4DB6E1-8308-4230-A4B8-41DD606731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_tex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7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8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2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4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8775" y="1412776"/>
            <a:ext cx="8389938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B8EC1FDA-2A08-4380-B02F-5971828A51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_tex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8775" y="1412776"/>
            <a:ext cx="8389938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4E265301-C47F-49AE-949A-B4F5B6C939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8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2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7893BE9-36A8-451B-8690-82B730FD74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_tex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524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252" y="1412776"/>
            <a:ext cx="4213224" cy="4716524"/>
          </a:xfrm>
        </p:spPr>
        <p:txBody>
          <a:bodyPr/>
          <a:lstStyle>
            <a:lvl1pPr marL="0" indent="0">
              <a:buNone/>
              <a:defRPr sz="2000"/>
            </a:lvl1pPr>
            <a:lvl2pPr marL="450850" indent="0">
              <a:buNone/>
              <a:defRPr sz="2400"/>
            </a:lvl2pPr>
            <a:lvl3pPr marL="989012" indent="0">
              <a:buNone/>
              <a:defRPr sz="2400"/>
            </a:lvl3pPr>
            <a:lvl4pPr marL="1436687" indent="0">
              <a:buNone/>
              <a:defRPr sz="2400"/>
            </a:lvl4pPr>
            <a:lvl5pPr marL="1884362" indent="0"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73777030-1810-443F-9EA0-1A64EFD2CB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caption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7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8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92288" y="5562562"/>
            <a:ext cx="5486400" cy="566738"/>
          </a:xfrm>
        </p:spPr>
        <p:txBody>
          <a:bodyPr/>
          <a:lstStyle>
            <a:lvl1pPr algn="l">
              <a:defRPr sz="20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6772"/>
            <a:ext cx="5486400" cy="41404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A0BEFF91-7499-4D4A-91B4-26C7512C76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caption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792288" y="5562562"/>
            <a:ext cx="5486400" cy="566738"/>
          </a:xfrm>
        </p:spPr>
        <p:txBody>
          <a:bodyPr/>
          <a:lstStyle>
            <a:lvl1pPr algn="l">
              <a:defRPr sz="20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6772"/>
            <a:ext cx="5486400" cy="41404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143EB802-73EB-48A0-A550-04F515B89B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bulleted_lis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8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4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5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4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0825" y="1376772"/>
            <a:ext cx="4429125" cy="4176464"/>
          </a:xfrm>
        </p:spPr>
        <p:txBody>
          <a:bodyPr/>
          <a:lstStyle/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87900" y="1376772"/>
            <a:ext cx="4068763" cy="4788532"/>
          </a:xfrm>
        </p:spPr>
        <p:txBody>
          <a:bodyPr/>
          <a:lstStyle>
            <a:lvl1pPr marL="0" indent="0">
              <a:buNone/>
              <a:defRPr sz="2000"/>
            </a:lvl1pPr>
            <a:lvl2pPr marL="793750" indent="-342900">
              <a:buFont typeface="Arial" pitchFamily="34" charset="0"/>
              <a:buChar char="•"/>
              <a:defRPr sz="2000" baseline="0"/>
            </a:lvl2pPr>
            <a:lvl3pPr marL="989012" indent="0">
              <a:buNone/>
              <a:defRPr sz="2000"/>
            </a:lvl3pPr>
            <a:lvl4pPr marL="1436687" indent="0">
              <a:buNone/>
              <a:defRPr sz="2000"/>
            </a:lvl4pPr>
            <a:lvl5pPr marL="1884362" indent="0">
              <a:buNone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4464496" cy="566738"/>
          </a:xfrm>
        </p:spPr>
        <p:txBody>
          <a:bodyPr/>
          <a:lstStyle>
            <a:lvl1pPr algn="l">
              <a:defRPr sz="20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4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7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014A099E-47BB-4D35-BC5A-2864760A19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+bulleted_lis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50825" y="1376772"/>
            <a:ext cx="4429125" cy="4176464"/>
          </a:xfrm>
        </p:spPr>
        <p:txBody>
          <a:bodyPr/>
          <a:lstStyle/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87900" y="1376772"/>
            <a:ext cx="4068763" cy="4788532"/>
          </a:xfrm>
        </p:spPr>
        <p:txBody>
          <a:bodyPr/>
          <a:lstStyle>
            <a:lvl1pPr marL="0" indent="0">
              <a:buNone/>
              <a:defRPr sz="2000"/>
            </a:lvl1pPr>
            <a:lvl2pPr marL="793750" indent="-342900">
              <a:buFont typeface="Arial" pitchFamily="34" charset="0"/>
              <a:buChar char="•"/>
              <a:defRPr sz="2000" baseline="0"/>
            </a:lvl2pPr>
            <a:lvl3pPr marL="989012" indent="0">
              <a:buNone/>
              <a:defRPr sz="2000"/>
            </a:lvl3pPr>
            <a:lvl4pPr marL="1436687" indent="0">
              <a:buNone/>
              <a:defRPr sz="2000"/>
            </a:lvl4pPr>
            <a:lvl5pPr marL="1884362" indent="0">
              <a:buNone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4464496" cy="566738"/>
          </a:xfrm>
        </p:spPr>
        <p:txBody>
          <a:bodyPr/>
          <a:lstStyle>
            <a:lvl1pPr algn="l">
              <a:defRPr sz="20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64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D4B3675E-1DD6-48FB-808B-E8F8B26AE6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picture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12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13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4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5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6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7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8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9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4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59832" y="5589240"/>
            <a:ext cx="2310644" cy="566738"/>
          </a:xfrm>
        </p:spPr>
        <p:txBody>
          <a:bodyPr anchor="t"/>
          <a:lstStyle>
            <a:lvl1pPr algn="l">
              <a:defRPr sz="1200" b="0" i="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"/>
          </p:nvPr>
        </p:nvSpPr>
        <p:spPr>
          <a:xfrm>
            <a:off x="359532" y="2636912"/>
            <a:ext cx="2592288" cy="3494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132138" y="2636838"/>
            <a:ext cx="2879725" cy="1728787"/>
          </a:xfrm>
        </p:spPr>
        <p:txBody>
          <a:bodyPr/>
          <a:lstStyle/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775" y="1412776"/>
            <a:ext cx="5689600" cy="1187548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0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19813" y="1412776"/>
            <a:ext cx="2697162" cy="475307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132138" y="4437063"/>
            <a:ext cx="2916237" cy="576262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9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1" name="Rectangle 8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E9AF4D3-97AF-4393-8BB7-13F5DB98F6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Slide">
    <p:bg>
      <p:bgPr>
        <a:gradFill rotWithShape="0">
          <a:gsLst>
            <a:gs pos="0">
              <a:schemeClr val="tx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30"/>
          <p:cNvGrpSpPr>
            <a:grpSpLocks/>
          </p:cNvGrpSpPr>
          <p:nvPr userDrawn="1"/>
        </p:nvGrpSpPr>
        <p:grpSpPr bwMode="auto">
          <a:xfrm>
            <a:off x="6051550" y="368300"/>
            <a:ext cx="2697163" cy="585788"/>
            <a:chOff x="1610" y="2863"/>
            <a:chExt cx="3221" cy="699"/>
          </a:xfrm>
        </p:grpSpPr>
        <p:sp>
          <p:nvSpPr>
            <p:cNvPr id="4" name="Freeform 1731"/>
            <p:cNvSpPr>
              <a:spLocks/>
            </p:cNvSpPr>
            <p:nvPr userDrawn="1"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5" name="Freeform 1732"/>
            <p:cNvSpPr>
              <a:spLocks noEditPoints="1"/>
            </p:cNvSpPr>
            <p:nvPr userDrawn="1"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72 h 310"/>
                <a:gd name="T16" fmla="*/ 281 w 281"/>
                <a:gd name="T17" fmla="*/ 190 h 310"/>
                <a:gd name="T18" fmla="*/ 272 w 281"/>
                <a:gd name="T19" fmla="*/ 226 h 310"/>
                <a:gd name="T20" fmla="*/ 264 w 281"/>
                <a:gd name="T21" fmla="*/ 246 h 310"/>
                <a:gd name="T22" fmla="*/ 241 w 281"/>
                <a:gd name="T23" fmla="*/ 278 h 310"/>
                <a:gd name="T24" fmla="*/ 213 w 281"/>
                <a:gd name="T25" fmla="*/ 306 h 310"/>
                <a:gd name="T26" fmla="*/ 196 w 281"/>
                <a:gd name="T27" fmla="*/ 315 h 310"/>
                <a:gd name="T28" fmla="*/ 159 w 281"/>
                <a:gd name="T29" fmla="*/ 326 h 310"/>
                <a:gd name="T30" fmla="*/ 139 w 281"/>
                <a:gd name="T31" fmla="*/ 326 h 310"/>
                <a:gd name="T32" fmla="*/ 93 w 281"/>
                <a:gd name="T33" fmla="*/ 320 h 310"/>
                <a:gd name="T34" fmla="*/ 65 w 281"/>
                <a:gd name="T35" fmla="*/ 309 h 310"/>
                <a:gd name="T36" fmla="*/ 45 w 281"/>
                <a:gd name="T37" fmla="*/ 289 h 310"/>
                <a:gd name="T38" fmla="*/ 34 w 281"/>
                <a:gd name="T39" fmla="*/ 280 h 310"/>
                <a:gd name="T40" fmla="*/ 8 w 281"/>
                <a:gd name="T41" fmla="*/ 229 h 310"/>
                <a:gd name="T42" fmla="*/ 0 w 281"/>
                <a:gd name="T43" fmla="*/ 17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75 h 310"/>
                <a:gd name="T72" fmla="*/ 65 w 281"/>
                <a:gd name="T73" fmla="*/ 226 h 310"/>
                <a:gd name="T74" fmla="*/ 82 w 281"/>
                <a:gd name="T75" fmla="*/ 266 h 310"/>
                <a:gd name="T76" fmla="*/ 96 w 281"/>
                <a:gd name="T77" fmla="*/ 283 h 310"/>
                <a:gd name="T78" fmla="*/ 128 w 281"/>
                <a:gd name="T79" fmla="*/ 300 h 310"/>
                <a:gd name="T80" fmla="*/ 145 w 281"/>
                <a:gd name="T81" fmla="*/ 300 h 310"/>
                <a:gd name="T82" fmla="*/ 179 w 281"/>
                <a:gd name="T83" fmla="*/ 289 h 310"/>
                <a:gd name="T84" fmla="*/ 204 w 281"/>
                <a:gd name="T85" fmla="*/ 261 h 310"/>
                <a:gd name="T86" fmla="*/ 213 w 281"/>
                <a:gd name="T87" fmla="*/ 241 h 310"/>
                <a:gd name="T88" fmla="*/ 224 w 281"/>
                <a:gd name="T89" fmla="*/ 19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6" name="Freeform 1733"/>
            <p:cNvSpPr>
              <a:spLocks/>
            </p:cNvSpPr>
            <p:nvPr userDrawn="1"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83 h 361"/>
                <a:gd name="T12" fmla="*/ 83 w 182"/>
                <a:gd name="T13" fmla="*/ 283 h 361"/>
                <a:gd name="T14" fmla="*/ 83 w 182"/>
                <a:gd name="T15" fmla="*/ 300 h 361"/>
                <a:gd name="T16" fmla="*/ 86 w 182"/>
                <a:gd name="T17" fmla="*/ 312 h 361"/>
                <a:gd name="T18" fmla="*/ 91 w 182"/>
                <a:gd name="T19" fmla="*/ 323 h 361"/>
                <a:gd name="T20" fmla="*/ 97 w 182"/>
                <a:gd name="T21" fmla="*/ 334 h 361"/>
                <a:gd name="T22" fmla="*/ 105 w 182"/>
                <a:gd name="T23" fmla="*/ 340 h 361"/>
                <a:gd name="T24" fmla="*/ 117 w 182"/>
                <a:gd name="T25" fmla="*/ 346 h 361"/>
                <a:gd name="T26" fmla="*/ 128 w 182"/>
                <a:gd name="T27" fmla="*/ 349 h 361"/>
                <a:gd name="T28" fmla="*/ 142 w 182"/>
                <a:gd name="T29" fmla="*/ 351 h 361"/>
                <a:gd name="T30" fmla="*/ 142 w 182"/>
                <a:gd name="T31" fmla="*/ 351 h 361"/>
                <a:gd name="T32" fmla="*/ 157 w 182"/>
                <a:gd name="T33" fmla="*/ 349 h 361"/>
                <a:gd name="T34" fmla="*/ 165 w 182"/>
                <a:gd name="T35" fmla="*/ 346 h 361"/>
                <a:gd name="T36" fmla="*/ 165 w 182"/>
                <a:gd name="T37" fmla="*/ 346 h 361"/>
                <a:gd name="T38" fmla="*/ 182 w 182"/>
                <a:gd name="T39" fmla="*/ 334 h 361"/>
                <a:gd name="T40" fmla="*/ 182 w 182"/>
                <a:gd name="T41" fmla="*/ 334 h 361"/>
                <a:gd name="T42" fmla="*/ 182 w 182"/>
                <a:gd name="T43" fmla="*/ 340 h 361"/>
                <a:gd name="T44" fmla="*/ 179 w 182"/>
                <a:gd name="T45" fmla="*/ 349 h 361"/>
                <a:gd name="T46" fmla="*/ 162 w 182"/>
                <a:gd name="T47" fmla="*/ 363 h 361"/>
                <a:gd name="T48" fmla="*/ 162 w 182"/>
                <a:gd name="T49" fmla="*/ 363 h 361"/>
                <a:gd name="T50" fmla="*/ 154 w 182"/>
                <a:gd name="T51" fmla="*/ 368 h 361"/>
                <a:gd name="T52" fmla="*/ 142 w 182"/>
                <a:gd name="T53" fmla="*/ 374 h 361"/>
                <a:gd name="T54" fmla="*/ 131 w 182"/>
                <a:gd name="T55" fmla="*/ 377 h 361"/>
                <a:gd name="T56" fmla="*/ 117 w 182"/>
                <a:gd name="T57" fmla="*/ 377 h 361"/>
                <a:gd name="T58" fmla="*/ 117 w 182"/>
                <a:gd name="T59" fmla="*/ 377 h 361"/>
                <a:gd name="T60" fmla="*/ 100 w 182"/>
                <a:gd name="T61" fmla="*/ 377 h 361"/>
                <a:gd name="T62" fmla="*/ 83 w 182"/>
                <a:gd name="T63" fmla="*/ 371 h 361"/>
                <a:gd name="T64" fmla="*/ 66 w 182"/>
                <a:gd name="T65" fmla="*/ 363 h 361"/>
                <a:gd name="T66" fmla="*/ 54 w 182"/>
                <a:gd name="T67" fmla="*/ 351 h 361"/>
                <a:gd name="T68" fmla="*/ 54 w 182"/>
                <a:gd name="T69" fmla="*/ 351 h 361"/>
                <a:gd name="T70" fmla="*/ 43 w 182"/>
                <a:gd name="T71" fmla="*/ 340 h 361"/>
                <a:gd name="T72" fmla="*/ 34 w 182"/>
                <a:gd name="T73" fmla="*/ 323 h 361"/>
                <a:gd name="T74" fmla="*/ 29 w 182"/>
                <a:gd name="T75" fmla="*/ 306 h 361"/>
                <a:gd name="T76" fmla="*/ 29 w 182"/>
                <a:gd name="T77" fmla="*/ 28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7" name="Freeform 1734"/>
            <p:cNvSpPr>
              <a:spLocks/>
            </p:cNvSpPr>
            <p:nvPr userDrawn="1"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8" name="Freeform 1735"/>
            <p:cNvSpPr>
              <a:spLocks/>
            </p:cNvSpPr>
            <p:nvPr userDrawn="1"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48 w 475"/>
                <a:gd name="T1" fmla="*/ 0 h 304"/>
                <a:gd name="T2" fmla="*/ 382 w 475"/>
                <a:gd name="T3" fmla="*/ 6 h 304"/>
                <a:gd name="T4" fmla="*/ 413 w 475"/>
                <a:gd name="T5" fmla="*/ 23 h 304"/>
                <a:gd name="T6" fmla="*/ 428 w 475"/>
                <a:gd name="T7" fmla="*/ 37 h 304"/>
                <a:gd name="T8" fmla="*/ 442 w 475"/>
                <a:gd name="T9" fmla="*/ 68 h 304"/>
                <a:gd name="T10" fmla="*/ 442 w 475"/>
                <a:gd name="T11" fmla="*/ 298 h 304"/>
                <a:gd name="T12" fmla="*/ 445 w 475"/>
                <a:gd name="T13" fmla="*/ 303 h 304"/>
                <a:gd name="T14" fmla="*/ 447 w 475"/>
                <a:gd name="T15" fmla="*/ 309 h 304"/>
                <a:gd name="T16" fmla="*/ 371 w 475"/>
                <a:gd name="T17" fmla="*/ 320 h 304"/>
                <a:gd name="T18" fmla="*/ 376 w 475"/>
                <a:gd name="T19" fmla="*/ 315 h 304"/>
                <a:gd name="T20" fmla="*/ 388 w 475"/>
                <a:gd name="T21" fmla="*/ 303 h 304"/>
                <a:gd name="T22" fmla="*/ 388 w 475"/>
                <a:gd name="T23" fmla="*/ 108 h 304"/>
                <a:gd name="T24" fmla="*/ 388 w 475"/>
                <a:gd name="T25" fmla="*/ 91 h 304"/>
                <a:gd name="T26" fmla="*/ 379 w 475"/>
                <a:gd name="T27" fmla="*/ 66 h 304"/>
                <a:gd name="T28" fmla="*/ 371 w 475"/>
                <a:gd name="T29" fmla="*/ 57 h 304"/>
                <a:gd name="T30" fmla="*/ 351 w 475"/>
                <a:gd name="T31" fmla="*/ 43 h 304"/>
                <a:gd name="T32" fmla="*/ 320 w 475"/>
                <a:gd name="T33" fmla="*/ 37 h 304"/>
                <a:gd name="T34" fmla="*/ 300 w 475"/>
                <a:gd name="T35" fmla="*/ 40 h 304"/>
                <a:gd name="T36" fmla="*/ 266 w 475"/>
                <a:gd name="T37" fmla="*/ 60 h 304"/>
                <a:gd name="T38" fmla="*/ 251 w 475"/>
                <a:gd name="T39" fmla="*/ 77 h 304"/>
                <a:gd name="T40" fmla="*/ 251 w 475"/>
                <a:gd name="T41" fmla="*/ 298 h 304"/>
                <a:gd name="T42" fmla="*/ 254 w 475"/>
                <a:gd name="T43" fmla="*/ 303 h 304"/>
                <a:gd name="T44" fmla="*/ 257 w 475"/>
                <a:gd name="T45" fmla="*/ 309 h 304"/>
                <a:gd name="T46" fmla="*/ 194 w 475"/>
                <a:gd name="T47" fmla="*/ 320 h 304"/>
                <a:gd name="T48" fmla="*/ 202 w 475"/>
                <a:gd name="T49" fmla="*/ 315 h 304"/>
                <a:gd name="T50" fmla="*/ 211 w 475"/>
                <a:gd name="T51" fmla="*/ 30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98 h 304"/>
                <a:gd name="T70" fmla="*/ 83 w 475"/>
                <a:gd name="T71" fmla="*/ 309 h 304"/>
                <a:gd name="T72" fmla="*/ 97 w 475"/>
                <a:gd name="T73" fmla="*/ 320 h 304"/>
                <a:gd name="T74" fmla="*/ 6 w 475"/>
                <a:gd name="T75" fmla="*/ 320 h 304"/>
                <a:gd name="T76" fmla="*/ 20 w 475"/>
                <a:gd name="T77" fmla="*/ 309 h 304"/>
                <a:gd name="T78" fmla="*/ 23 w 475"/>
                <a:gd name="T79" fmla="*/ 29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40 w 475"/>
                <a:gd name="T105" fmla="*/ 43 h 304"/>
                <a:gd name="T106" fmla="*/ 246 w 475"/>
                <a:gd name="T107" fmla="*/ 57 h 304"/>
                <a:gd name="T108" fmla="*/ 291 w 475"/>
                <a:gd name="T109" fmla="*/ 17 h 304"/>
                <a:gd name="T110" fmla="*/ 305 w 475"/>
                <a:gd name="T111" fmla="*/ 9 h 304"/>
                <a:gd name="T112" fmla="*/ 334 w 475"/>
                <a:gd name="T113" fmla="*/ 0 h 304"/>
                <a:gd name="T114" fmla="*/ 34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9" name="Freeform 1736"/>
            <p:cNvSpPr>
              <a:spLocks/>
            </p:cNvSpPr>
            <p:nvPr userDrawn="1"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83 h 361"/>
                <a:gd name="T12" fmla="*/ 82 w 184"/>
                <a:gd name="T13" fmla="*/ 283 h 361"/>
                <a:gd name="T14" fmla="*/ 85 w 184"/>
                <a:gd name="T15" fmla="*/ 300 h 361"/>
                <a:gd name="T16" fmla="*/ 88 w 184"/>
                <a:gd name="T17" fmla="*/ 312 h 361"/>
                <a:gd name="T18" fmla="*/ 91 w 184"/>
                <a:gd name="T19" fmla="*/ 323 h 361"/>
                <a:gd name="T20" fmla="*/ 99 w 184"/>
                <a:gd name="T21" fmla="*/ 334 h 361"/>
                <a:gd name="T22" fmla="*/ 105 w 184"/>
                <a:gd name="T23" fmla="*/ 340 h 361"/>
                <a:gd name="T24" fmla="*/ 116 w 184"/>
                <a:gd name="T25" fmla="*/ 346 h 361"/>
                <a:gd name="T26" fmla="*/ 128 w 184"/>
                <a:gd name="T27" fmla="*/ 349 h 361"/>
                <a:gd name="T28" fmla="*/ 142 w 184"/>
                <a:gd name="T29" fmla="*/ 351 h 361"/>
                <a:gd name="T30" fmla="*/ 142 w 184"/>
                <a:gd name="T31" fmla="*/ 351 h 361"/>
                <a:gd name="T32" fmla="*/ 156 w 184"/>
                <a:gd name="T33" fmla="*/ 349 h 361"/>
                <a:gd name="T34" fmla="*/ 165 w 184"/>
                <a:gd name="T35" fmla="*/ 346 h 361"/>
                <a:gd name="T36" fmla="*/ 165 w 184"/>
                <a:gd name="T37" fmla="*/ 346 h 361"/>
                <a:gd name="T38" fmla="*/ 184 w 184"/>
                <a:gd name="T39" fmla="*/ 334 h 361"/>
                <a:gd name="T40" fmla="*/ 184 w 184"/>
                <a:gd name="T41" fmla="*/ 334 h 361"/>
                <a:gd name="T42" fmla="*/ 182 w 184"/>
                <a:gd name="T43" fmla="*/ 340 h 361"/>
                <a:gd name="T44" fmla="*/ 179 w 184"/>
                <a:gd name="T45" fmla="*/ 349 h 361"/>
                <a:gd name="T46" fmla="*/ 162 w 184"/>
                <a:gd name="T47" fmla="*/ 363 h 361"/>
                <a:gd name="T48" fmla="*/ 162 w 184"/>
                <a:gd name="T49" fmla="*/ 363 h 361"/>
                <a:gd name="T50" fmla="*/ 153 w 184"/>
                <a:gd name="T51" fmla="*/ 368 h 361"/>
                <a:gd name="T52" fmla="*/ 142 w 184"/>
                <a:gd name="T53" fmla="*/ 374 h 361"/>
                <a:gd name="T54" fmla="*/ 130 w 184"/>
                <a:gd name="T55" fmla="*/ 377 h 361"/>
                <a:gd name="T56" fmla="*/ 119 w 184"/>
                <a:gd name="T57" fmla="*/ 377 h 361"/>
                <a:gd name="T58" fmla="*/ 119 w 184"/>
                <a:gd name="T59" fmla="*/ 377 h 361"/>
                <a:gd name="T60" fmla="*/ 99 w 184"/>
                <a:gd name="T61" fmla="*/ 377 h 361"/>
                <a:gd name="T62" fmla="*/ 82 w 184"/>
                <a:gd name="T63" fmla="*/ 371 h 361"/>
                <a:gd name="T64" fmla="*/ 65 w 184"/>
                <a:gd name="T65" fmla="*/ 363 h 361"/>
                <a:gd name="T66" fmla="*/ 54 w 184"/>
                <a:gd name="T67" fmla="*/ 351 h 361"/>
                <a:gd name="T68" fmla="*/ 54 w 184"/>
                <a:gd name="T69" fmla="*/ 351 h 361"/>
                <a:gd name="T70" fmla="*/ 42 w 184"/>
                <a:gd name="T71" fmla="*/ 340 h 361"/>
                <a:gd name="T72" fmla="*/ 34 w 184"/>
                <a:gd name="T73" fmla="*/ 323 h 361"/>
                <a:gd name="T74" fmla="*/ 31 w 184"/>
                <a:gd name="T75" fmla="*/ 306 h 361"/>
                <a:gd name="T76" fmla="*/ 28 w 184"/>
                <a:gd name="T77" fmla="*/ 28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0" name="Freeform 1737"/>
            <p:cNvSpPr>
              <a:spLocks noEditPoints="1"/>
            </p:cNvSpPr>
            <p:nvPr userDrawn="1"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28 w 284"/>
                <a:gd name="T1" fmla="*/ 0 h 310"/>
                <a:gd name="T2" fmla="*/ 168 w 284"/>
                <a:gd name="T3" fmla="*/ 6 h 310"/>
                <a:gd name="T4" fmla="*/ 201 w 284"/>
                <a:gd name="T5" fmla="*/ 23 h 310"/>
                <a:gd name="T6" fmla="*/ 208 w 284"/>
                <a:gd name="T7" fmla="*/ 34 h 310"/>
                <a:gd name="T8" fmla="*/ 229 w 284"/>
                <a:gd name="T9" fmla="*/ 63 h 310"/>
                <a:gd name="T10" fmla="*/ 237 w 284"/>
                <a:gd name="T11" fmla="*/ 80 h 310"/>
                <a:gd name="T12" fmla="*/ 249 w 284"/>
                <a:gd name="T13" fmla="*/ 117 h 310"/>
                <a:gd name="T14" fmla="*/ 252 w 284"/>
                <a:gd name="T15" fmla="*/ 172 h 310"/>
                <a:gd name="T16" fmla="*/ 252 w 284"/>
                <a:gd name="T17" fmla="*/ 190 h 310"/>
                <a:gd name="T18" fmla="*/ 240 w 284"/>
                <a:gd name="T19" fmla="*/ 226 h 310"/>
                <a:gd name="T20" fmla="*/ 235 w 284"/>
                <a:gd name="T21" fmla="*/ 246 h 310"/>
                <a:gd name="T22" fmla="*/ 212 w 284"/>
                <a:gd name="T23" fmla="*/ 278 h 310"/>
                <a:gd name="T24" fmla="*/ 198 w 284"/>
                <a:gd name="T25" fmla="*/ 306 h 310"/>
                <a:gd name="T26" fmla="*/ 182 w 284"/>
                <a:gd name="T27" fmla="*/ 315 h 310"/>
                <a:gd name="T28" fmla="*/ 145 w 284"/>
                <a:gd name="T29" fmla="*/ 326 h 310"/>
                <a:gd name="T30" fmla="*/ 126 w 284"/>
                <a:gd name="T31" fmla="*/ 326 h 310"/>
                <a:gd name="T32" fmla="*/ 77 w 284"/>
                <a:gd name="T33" fmla="*/ 320 h 310"/>
                <a:gd name="T34" fmla="*/ 68 w 284"/>
                <a:gd name="T35" fmla="*/ 309 h 310"/>
                <a:gd name="T36" fmla="*/ 45 w 284"/>
                <a:gd name="T37" fmla="*/ 289 h 310"/>
                <a:gd name="T38" fmla="*/ 36 w 284"/>
                <a:gd name="T39" fmla="*/ 280 h 310"/>
                <a:gd name="T40" fmla="*/ 11 w 284"/>
                <a:gd name="T41" fmla="*/ 229 h 310"/>
                <a:gd name="T42" fmla="*/ 0 w 284"/>
                <a:gd name="T43" fmla="*/ 17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1 w 284"/>
                <a:gd name="T55" fmla="*/ 12 h 310"/>
                <a:gd name="T56" fmla="*/ 106 w 284"/>
                <a:gd name="T57" fmla="*/ 0 h 310"/>
                <a:gd name="T58" fmla="*/ 128 w 284"/>
                <a:gd name="T59" fmla="*/ 0 h 310"/>
                <a:gd name="T60" fmla="*/ 123 w 284"/>
                <a:gd name="T61" fmla="*/ 23 h 310"/>
                <a:gd name="T62" fmla="*/ 8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75 h 310"/>
                <a:gd name="T72" fmla="*/ 68 w 284"/>
                <a:gd name="T73" fmla="*/ 226 h 310"/>
                <a:gd name="T74" fmla="*/ 71 w 284"/>
                <a:gd name="T75" fmla="*/ 266 h 310"/>
                <a:gd name="T76" fmla="*/ 80 w 284"/>
                <a:gd name="T77" fmla="*/ 283 h 310"/>
                <a:gd name="T78" fmla="*/ 111 w 284"/>
                <a:gd name="T79" fmla="*/ 300 h 310"/>
                <a:gd name="T80" fmla="*/ 131 w 284"/>
                <a:gd name="T81" fmla="*/ 300 h 310"/>
                <a:gd name="T82" fmla="*/ 165 w 284"/>
                <a:gd name="T83" fmla="*/ 289 h 310"/>
                <a:gd name="T84" fmla="*/ 191 w 284"/>
                <a:gd name="T85" fmla="*/ 261 h 310"/>
                <a:gd name="T86" fmla="*/ 198 w 284"/>
                <a:gd name="T87" fmla="*/ 241 h 310"/>
                <a:gd name="T88" fmla="*/ 202 w 284"/>
                <a:gd name="T89" fmla="*/ 195 h 310"/>
                <a:gd name="T90" fmla="*/ 202 w 284"/>
                <a:gd name="T91" fmla="*/ 151 h 310"/>
                <a:gd name="T92" fmla="*/ 197 w 284"/>
                <a:gd name="T93" fmla="*/ 85 h 310"/>
                <a:gd name="T94" fmla="*/ 185 w 284"/>
                <a:gd name="T95" fmla="*/ 60 h 310"/>
                <a:gd name="T96" fmla="*/ 168 w 284"/>
                <a:gd name="T97" fmla="*/ 40 h 310"/>
                <a:gd name="T98" fmla="*/ 148 w 284"/>
                <a:gd name="T99" fmla="*/ 29 h 310"/>
                <a:gd name="T100" fmla="*/ 12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1" name="Freeform 1738"/>
            <p:cNvSpPr>
              <a:spLocks/>
            </p:cNvSpPr>
            <p:nvPr userDrawn="1"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98 h 304"/>
                <a:gd name="T14" fmla="*/ 270 w 284"/>
                <a:gd name="T15" fmla="*/ 309 h 304"/>
                <a:gd name="T16" fmla="*/ 284 w 284"/>
                <a:gd name="T17" fmla="*/ 320 h 304"/>
                <a:gd name="T18" fmla="*/ 196 w 284"/>
                <a:gd name="T19" fmla="*/ 320 h 304"/>
                <a:gd name="T20" fmla="*/ 207 w 284"/>
                <a:gd name="T21" fmla="*/ 309 h 304"/>
                <a:gd name="T22" fmla="*/ 213 w 284"/>
                <a:gd name="T23" fmla="*/ 29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98 h 304"/>
                <a:gd name="T42" fmla="*/ 82 w 284"/>
                <a:gd name="T43" fmla="*/ 309 h 304"/>
                <a:gd name="T44" fmla="*/ 97 w 284"/>
                <a:gd name="T45" fmla="*/ 320 h 304"/>
                <a:gd name="T46" fmla="*/ 6 w 284"/>
                <a:gd name="T47" fmla="*/ 320 h 304"/>
                <a:gd name="T48" fmla="*/ 17 w 284"/>
                <a:gd name="T49" fmla="*/ 309 h 304"/>
                <a:gd name="T50" fmla="*/ 23 w 284"/>
                <a:gd name="T51" fmla="*/ 29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2" name="Freeform 1739"/>
            <p:cNvSpPr>
              <a:spLocks/>
            </p:cNvSpPr>
            <p:nvPr userDrawn="1"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65 w 293"/>
                <a:gd name="T1" fmla="*/ 85 h 452"/>
                <a:gd name="T2" fmla="*/ 234 w 293"/>
                <a:gd name="T3" fmla="*/ 37 h 452"/>
                <a:gd name="T4" fmla="*/ 214 w 293"/>
                <a:gd name="T5" fmla="*/ 20 h 452"/>
                <a:gd name="T6" fmla="*/ 194 w 293"/>
                <a:gd name="T7" fmla="*/ 9 h 452"/>
                <a:gd name="T8" fmla="*/ 14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42 h 452"/>
                <a:gd name="T24" fmla="*/ 20 w 293"/>
                <a:gd name="T25" fmla="*/ 451 h 452"/>
                <a:gd name="T26" fmla="*/ 11 w 293"/>
                <a:gd name="T27" fmla="*/ 465 h 452"/>
                <a:gd name="T28" fmla="*/ 94 w 293"/>
                <a:gd name="T29" fmla="*/ 468 h 452"/>
                <a:gd name="T30" fmla="*/ 88 w 293"/>
                <a:gd name="T31" fmla="*/ 465 h 452"/>
                <a:gd name="T32" fmla="*/ 80 w 293"/>
                <a:gd name="T33" fmla="*/ 45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46 w 293"/>
                <a:gd name="T43" fmla="*/ 37 h 452"/>
                <a:gd name="T44" fmla="*/ 174 w 293"/>
                <a:gd name="T45" fmla="*/ 51 h 452"/>
                <a:gd name="T46" fmla="*/ 189 w 293"/>
                <a:gd name="T47" fmla="*/ 63 h 452"/>
                <a:gd name="T48" fmla="*/ 208 w 293"/>
                <a:gd name="T49" fmla="*/ 100 h 452"/>
                <a:gd name="T50" fmla="*/ 214 w 293"/>
                <a:gd name="T51" fmla="*/ 156 h 452"/>
                <a:gd name="T52" fmla="*/ 214 w 293"/>
                <a:gd name="T53" fmla="*/ 185 h 452"/>
                <a:gd name="T54" fmla="*/ 200 w 293"/>
                <a:gd name="T55" fmla="*/ 249 h 452"/>
                <a:gd name="T56" fmla="*/ 189 w 293"/>
                <a:gd name="T57" fmla="*/ 266 h 452"/>
                <a:gd name="T58" fmla="*/ 160 w 293"/>
                <a:gd name="T59" fmla="*/ 292 h 452"/>
                <a:gd name="T60" fmla="*/ 136 w 293"/>
                <a:gd name="T61" fmla="*/ 300 h 452"/>
                <a:gd name="T62" fmla="*/ 122 w 293"/>
                <a:gd name="T63" fmla="*/ 300 h 452"/>
                <a:gd name="T64" fmla="*/ 99 w 293"/>
                <a:gd name="T65" fmla="*/ 292 h 452"/>
                <a:gd name="T66" fmla="*/ 102 w 293"/>
                <a:gd name="T67" fmla="*/ 320 h 452"/>
                <a:gd name="T68" fmla="*/ 122 w 293"/>
                <a:gd name="T69" fmla="*/ 326 h 452"/>
                <a:gd name="T70" fmla="*/ 145 w 293"/>
                <a:gd name="T71" fmla="*/ 326 h 452"/>
                <a:gd name="T72" fmla="*/ 174 w 293"/>
                <a:gd name="T73" fmla="*/ 320 h 452"/>
                <a:gd name="T74" fmla="*/ 203 w 293"/>
                <a:gd name="T75" fmla="*/ 306 h 452"/>
                <a:gd name="T76" fmla="*/ 225 w 293"/>
                <a:gd name="T77" fmla="*/ 289 h 452"/>
                <a:gd name="T78" fmla="*/ 237 w 293"/>
                <a:gd name="T79" fmla="*/ 278 h 452"/>
                <a:gd name="T80" fmla="*/ 265 w 293"/>
                <a:gd name="T81" fmla="*/ 210 h 452"/>
                <a:gd name="T82" fmla="*/ 277 w 293"/>
                <a:gd name="T83" fmla="*/ 154 h 452"/>
                <a:gd name="T84" fmla="*/ 274 w 293"/>
                <a:gd name="T85" fmla="*/ 117 h 452"/>
                <a:gd name="T86" fmla="*/ 26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3" name="Freeform 1740"/>
            <p:cNvSpPr>
              <a:spLocks/>
            </p:cNvSpPr>
            <p:nvPr userDrawn="1"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98 w 208"/>
                <a:gd name="T1" fmla="*/ 280 h 310"/>
                <a:gd name="T2" fmla="*/ 198 w 208"/>
                <a:gd name="T3" fmla="*/ 280 h 310"/>
                <a:gd name="T4" fmla="*/ 181 w 208"/>
                <a:gd name="T5" fmla="*/ 286 h 310"/>
                <a:gd name="T6" fmla="*/ 161 w 208"/>
                <a:gd name="T7" fmla="*/ 289 h 310"/>
                <a:gd name="T8" fmla="*/ 161 w 208"/>
                <a:gd name="T9" fmla="*/ 289 h 310"/>
                <a:gd name="T10" fmla="*/ 147 w 208"/>
                <a:gd name="T11" fmla="*/ 289 h 310"/>
                <a:gd name="T12" fmla="*/ 136 w 208"/>
                <a:gd name="T13" fmla="*/ 283 h 310"/>
                <a:gd name="T14" fmla="*/ 124 w 208"/>
                <a:gd name="T15" fmla="*/ 278 h 310"/>
                <a:gd name="T16" fmla="*/ 100 w 208"/>
                <a:gd name="T17" fmla="*/ 266 h 310"/>
                <a:gd name="T18" fmla="*/ 100 w 208"/>
                <a:gd name="T19" fmla="*/ 266 h 310"/>
                <a:gd name="T20" fmla="*/ 91 w 208"/>
                <a:gd name="T21" fmla="*/ 255 h 310"/>
                <a:gd name="T22" fmla="*/ 83 w 208"/>
                <a:gd name="T23" fmla="*/ 241 h 310"/>
                <a:gd name="T24" fmla="*/ 80 w 208"/>
                <a:gd name="T25" fmla="*/ 224 h 310"/>
                <a:gd name="T26" fmla="*/ 80 w 208"/>
                <a:gd name="T27" fmla="*/ 20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207 h 310"/>
                <a:gd name="T44" fmla="*/ 23 w 208"/>
                <a:gd name="T45" fmla="*/ 207 h 310"/>
                <a:gd name="T46" fmla="*/ 26 w 208"/>
                <a:gd name="T47" fmla="*/ 235 h 310"/>
                <a:gd name="T48" fmla="*/ 32 w 208"/>
                <a:gd name="T49" fmla="*/ 261 h 310"/>
                <a:gd name="T50" fmla="*/ 40 w 208"/>
                <a:gd name="T51" fmla="*/ 280 h 310"/>
                <a:gd name="T52" fmla="*/ 54 w 208"/>
                <a:gd name="T53" fmla="*/ 298 h 310"/>
                <a:gd name="T54" fmla="*/ 54 w 208"/>
                <a:gd name="T55" fmla="*/ 298 h 310"/>
                <a:gd name="T56" fmla="*/ 71 w 208"/>
                <a:gd name="T57" fmla="*/ 312 h 310"/>
                <a:gd name="T58" fmla="*/ 85 w 208"/>
                <a:gd name="T59" fmla="*/ 320 h 310"/>
                <a:gd name="T60" fmla="*/ 103 w 208"/>
                <a:gd name="T61" fmla="*/ 326 h 310"/>
                <a:gd name="T62" fmla="*/ 138 w 208"/>
                <a:gd name="T63" fmla="*/ 326 h 310"/>
                <a:gd name="T64" fmla="*/ 138 w 208"/>
                <a:gd name="T65" fmla="*/ 326 h 310"/>
                <a:gd name="T66" fmla="*/ 158 w 208"/>
                <a:gd name="T67" fmla="*/ 326 h 310"/>
                <a:gd name="T68" fmla="*/ 178 w 208"/>
                <a:gd name="T69" fmla="*/ 320 h 310"/>
                <a:gd name="T70" fmla="*/ 195 w 208"/>
                <a:gd name="T71" fmla="*/ 312 h 310"/>
                <a:gd name="T72" fmla="*/ 212 w 208"/>
                <a:gd name="T73" fmla="*/ 298 h 310"/>
                <a:gd name="T74" fmla="*/ 224 w 208"/>
                <a:gd name="T75" fmla="*/ 261 h 310"/>
                <a:gd name="T76" fmla="*/ 224 w 208"/>
                <a:gd name="T77" fmla="*/ 261 h 310"/>
                <a:gd name="T78" fmla="*/ 212 w 208"/>
                <a:gd name="T79" fmla="*/ 272 h 310"/>
                <a:gd name="T80" fmla="*/ 198 w 208"/>
                <a:gd name="T81" fmla="*/ 280 h 310"/>
                <a:gd name="T82" fmla="*/ 198 w 208"/>
                <a:gd name="T83" fmla="*/ 28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4" name="Freeform 1741"/>
            <p:cNvSpPr>
              <a:spLocks/>
            </p:cNvSpPr>
            <p:nvPr userDrawn="1"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63 w 105"/>
                <a:gd name="T1" fmla="*/ 269 h 310"/>
                <a:gd name="T2" fmla="*/ 6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55 h 310"/>
                <a:gd name="T20" fmla="*/ 25 w 105"/>
                <a:gd name="T21" fmla="*/ 280 h 310"/>
                <a:gd name="T22" fmla="*/ 25 w 105"/>
                <a:gd name="T23" fmla="*/ 280 h 310"/>
                <a:gd name="T24" fmla="*/ 25 w 105"/>
                <a:gd name="T25" fmla="*/ 280 h 310"/>
                <a:gd name="T26" fmla="*/ 25 w 105"/>
                <a:gd name="T27" fmla="*/ 280 h 310"/>
                <a:gd name="T28" fmla="*/ 25 w 105"/>
                <a:gd name="T29" fmla="*/ 298 h 310"/>
                <a:gd name="T30" fmla="*/ 31 w 105"/>
                <a:gd name="T31" fmla="*/ 309 h 310"/>
                <a:gd name="T32" fmla="*/ 31 w 105"/>
                <a:gd name="T33" fmla="*/ 309 h 310"/>
                <a:gd name="T34" fmla="*/ 37 w 105"/>
                <a:gd name="T35" fmla="*/ 317 h 310"/>
                <a:gd name="T36" fmla="*/ 48 w 105"/>
                <a:gd name="T37" fmla="*/ 326 h 310"/>
                <a:gd name="T38" fmla="*/ 89 w 105"/>
                <a:gd name="T39" fmla="*/ 306 h 310"/>
                <a:gd name="T40" fmla="*/ 89 w 105"/>
                <a:gd name="T41" fmla="*/ 306 h 310"/>
                <a:gd name="T42" fmla="*/ 77 w 105"/>
                <a:gd name="T43" fmla="*/ 303 h 310"/>
                <a:gd name="T44" fmla="*/ 69 w 105"/>
                <a:gd name="T45" fmla="*/ 295 h 310"/>
                <a:gd name="T46" fmla="*/ 63 w 105"/>
                <a:gd name="T47" fmla="*/ 283 h 310"/>
                <a:gd name="T48" fmla="*/ 63 w 105"/>
                <a:gd name="T49" fmla="*/ 269 h 310"/>
                <a:gd name="T50" fmla="*/ 63 w 105"/>
                <a:gd name="T51" fmla="*/ 26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5" name="Freeform 1742"/>
            <p:cNvSpPr>
              <a:spLocks/>
            </p:cNvSpPr>
            <p:nvPr userDrawn="1"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95 h 310"/>
                <a:gd name="T2" fmla="*/ 230 w 250"/>
                <a:gd name="T3" fmla="*/ 27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75 h 310"/>
                <a:gd name="T52" fmla="*/ 23 w 250"/>
                <a:gd name="T53" fmla="*/ 190 h 310"/>
                <a:gd name="T54" fmla="*/ 3 w 250"/>
                <a:gd name="T55" fmla="*/ 226 h 310"/>
                <a:gd name="T56" fmla="*/ 0 w 250"/>
                <a:gd name="T57" fmla="*/ 249 h 310"/>
                <a:gd name="T58" fmla="*/ 6 w 250"/>
                <a:gd name="T59" fmla="*/ 275 h 310"/>
                <a:gd name="T60" fmla="*/ 20 w 250"/>
                <a:gd name="T61" fmla="*/ 300 h 310"/>
                <a:gd name="T62" fmla="*/ 32 w 250"/>
                <a:gd name="T63" fmla="*/ 312 h 310"/>
                <a:gd name="T64" fmla="*/ 60 w 250"/>
                <a:gd name="T65" fmla="*/ 326 h 310"/>
                <a:gd name="T66" fmla="*/ 77 w 250"/>
                <a:gd name="T67" fmla="*/ 326 h 310"/>
                <a:gd name="T68" fmla="*/ 120 w 250"/>
                <a:gd name="T69" fmla="*/ 320 h 310"/>
                <a:gd name="T70" fmla="*/ 159 w 250"/>
                <a:gd name="T71" fmla="*/ 295 h 310"/>
                <a:gd name="T72" fmla="*/ 171 w 250"/>
                <a:gd name="T73" fmla="*/ 263 h 310"/>
                <a:gd name="T74" fmla="*/ 139 w 250"/>
                <a:gd name="T75" fmla="*/ 283 h 310"/>
                <a:gd name="T76" fmla="*/ 103 w 250"/>
                <a:gd name="T77" fmla="*/ 289 h 310"/>
                <a:gd name="T78" fmla="*/ 94 w 250"/>
                <a:gd name="T79" fmla="*/ 289 h 310"/>
                <a:gd name="T80" fmla="*/ 74 w 250"/>
                <a:gd name="T81" fmla="*/ 283 h 310"/>
                <a:gd name="T82" fmla="*/ 68 w 250"/>
                <a:gd name="T83" fmla="*/ 275 h 310"/>
                <a:gd name="T84" fmla="*/ 57 w 250"/>
                <a:gd name="T85" fmla="*/ 258 h 310"/>
                <a:gd name="T86" fmla="*/ 54 w 250"/>
                <a:gd name="T87" fmla="*/ 238 h 310"/>
                <a:gd name="T88" fmla="*/ 54 w 250"/>
                <a:gd name="T89" fmla="*/ 226 h 310"/>
                <a:gd name="T90" fmla="*/ 63 w 250"/>
                <a:gd name="T91" fmla="*/ 209 h 310"/>
                <a:gd name="T92" fmla="*/ 68 w 250"/>
                <a:gd name="T93" fmla="*/ 201 h 310"/>
                <a:gd name="T94" fmla="*/ 108 w 250"/>
                <a:gd name="T95" fmla="*/ 178 h 310"/>
                <a:gd name="T96" fmla="*/ 154 w 250"/>
                <a:gd name="T97" fmla="*/ 148 h 310"/>
                <a:gd name="T98" fmla="*/ 176 w 250"/>
                <a:gd name="T99" fmla="*/ 258 h 310"/>
                <a:gd name="T100" fmla="*/ 176 w 250"/>
                <a:gd name="T101" fmla="*/ 278 h 310"/>
                <a:gd name="T102" fmla="*/ 179 w 250"/>
                <a:gd name="T103" fmla="*/ 298 h 310"/>
                <a:gd name="T104" fmla="*/ 182 w 250"/>
                <a:gd name="T105" fmla="*/ 309 h 310"/>
                <a:gd name="T106" fmla="*/ 199 w 250"/>
                <a:gd name="T107" fmla="*/ 326 h 310"/>
                <a:gd name="T108" fmla="*/ 250 w 250"/>
                <a:gd name="T109" fmla="*/ 306 h 310"/>
                <a:gd name="T110" fmla="*/ 233 w 250"/>
                <a:gd name="T111" fmla="*/ 29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6" name="Freeform 1743"/>
            <p:cNvSpPr>
              <a:spLocks/>
            </p:cNvSpPr>
            <p:nvPr userDrawn="1"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00 h 170"/>
                <a:gd name="T4" fmla="*/ 31 w 136"/>
                <a:gd name="T5" fmla="*/ 100 h 170"/>
                <a:gd name="T6" fmla="*/ 34 w 136"/>
                <a:gd name="T7" fmla="*/ 115 h 170"/>
                <a:gd name="T8" fmla="*/ 40 w 136"/>
                <a:gd name="T9" fmla="*/ 126 h 170"/>
                <a:gd name="T10" fmla="*/ 46 w 136"/>
                <a:gd name="T11" fmla="*/ 134 h 170"/>
                <a:gd name="T12" fmla="*/ 51 w 136"/>
                <a:gd name="T13" fmla="*/ 137 h 170"/>
                <a:gd name="T14" fmla="*/ 63 w 136"/>
                <a:gd name="T15" fmla="*/ 140 h 170"/>
                <a:gd name="T16" fmla="*/ 74 w 136"/>
                <a:gd name="T17" fmla="*/ 143 h 170"/>
                <a:gd name="T18" fmla="*/ 74 w 136"/>
                <a:gd name="T19" fmla="*/ 143 h 170"/>
                <a:gd name="T20" fmla="*/ 85 w 136"/>
                <a:gd name="T21" fmla="*/ 143 h 170"/>
                <a:gd name="T22" fmla="*/ 94 w 136"/>
                <a:gd name="T23" fmla="*/ 140 h 170"/>
                <a:gd name="T24" fmla="*/ 102 w 136"/>
                <a:gd name="T25" fmla="*/ 134 h 170"/>
                <a:gd name="T26" fmla="*/ 108 w 136"/>
                <a:gd name="T27" fmla="*/ 129 h 170"/>
                <a:gd name="T28" fmla="*/ 111 w 136"/>
                <a:gd name="T29" fmla="*/ 123 h 170"/>
                <a:gd name="T30" fmla="*/ 114 w 136"/>
                <a:gd name="T31" fmla="*/ 115 h 170"/>
                <a:gd name="T32" fmla="*/ 117 w 136"/>
                <a:gd name="T33" fmla="*/ 10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98 h 170"/>
                <a:gd name="T52" fmla="*/ 128 w 136"/>
                <a:gd name="T53" fmla="*/ 98 h 170"/>
                <a:gd name="T54" fmla="*/ 128 w 136"/>
                <a:gd name="T55" fmla="*/ 112 h 170"/>
                <a:gd name="T56" fmla="*/ 125 w 136"/>
                <a:gd name="T57" fmla="*/ 123 h 170"/>
                <a:gd name="T58" fmla="*/ 119 w 136"/>
                <a:gd name="T59" fmla="*/ 134 h 170"/>
                <a:gd name="T60" fmla="*/ 111 w 136"/>
                <a:gd name="T61" fmla="*/ 140 h 170"/>
                <a:gd name="T62" fmla="*/ 102 w 136"/>
                <a:gd name="T63" fmla="*/ 146 h 170"/>
                <a:gd name="T64" fmla="*/ 94 w 136"/>
                <a:gd name="T65" fmla="*/ 151 h 170"/>
                <a:gd name="T66" fmla="*/ 71 w 136"/>
                <a:gd name="T67" fmla="*/ 154 h 170"/>
                <a:gd name="T68" fmla="*/ 71 w 136"/>
                <a:gd name="T69" fmla="*/ 154 h 170"/>
                <a:gd name="T70" fmla="*/ 51 w 136"/>
                <a:gd name="T71" fmla="*/ 151 h 170"/>
                <a:gd name="T72" fmla="*/ 40 w 136"/>
                <a:gd name="T73" fmla="*/ 149 h 170"/>
                <a:gd name="T74" fmla="*/ 31 w 136"/>
                <a:gd name="T75" fmla="*/ 143 h 170"/>
                <a:gd name="T76" fmla="*/ 20 w 136"/>
                <a:gd name="T77" fmla="*/ 134 h 170"/>
                <a:gd name="T78" fmla="*/ 14 w 136"/>
                <a:gd name="T79" fmla="*/ 126 h 170"/>
                <a:gd name="T80" fmla="*/ 9 w 136"/>
                <a:gd name="T81" fmla="*/ 112 h 170"/>
                <a:gd name="T82" fmla="*/ 9 w 136"/>
                <a:gd name="T83" fmla="*/ 9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7" name="Freeform 1744"/>
            <p:cNvSpPr>
              <a:spLocks/>
            </p:cNvSpPr>
            <p:nvPr userDrawn="1"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17 w 153"/>
                <a:gd name="T1" fmla="*/ 11 h 173"/>
                <a:gd name="T2" fmla="*/ 117 w 153"/>
                <a:gd name="T3" fmla="*/ 11 h 173"/>
                <a:gd name="T4" fmla="*/ 117 w 153"/>
                <a:gd name="T5" fmla="*/ 3 h 173"/>
                <a:gd name="T6" fmla="*/ 111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1 w 153"/>
                <a:gd name="T13" fmla="*/ 3 h 173"/>
                <a:gd name="T14" fmla="*/ 131 w 153"/>
                <a:gd name="T15" fmla="*/ 11 h 173"/>
                <a:gd name="T16" fmla="*/ 131 w 153"/>
                <a:gd name="T17" fmla="*/ 157 h 173"/>
                <a:gd name="T18" fmla="*/ 131 w 153"/>
                <a:gd name="T19" fmla="*/ 157 h 173"/>
                <a:gd name="T20" fmla="*/ 76 w 153"/>
                <a:gd name="T21" fmla="*/ 86 h 173"/>
                <a:gd name="T22" fmla="*/ 28 w 153"/>
                <a:gd name="T23" fmla="*/ 25 h 173"/>
                <a:gd name="T24" fmla="*/ 28 w 153"/>
                <a:gd name="T25" fmla="*/ 140 h 173"/>
                <a:gd name="T26" fmla="*/ 28 w 153"/>
                <a:gd name="T27" fmla="*/ 140 h 173"/>
                <a:gd name="T28" fmla="*/ 31 w 153"/>
                <a:gd name="T29" fmla="*/ 149 h 173"/>
                <a:gd name="T30" fmla="*/ 34 w 153"/>
                <a:gd name="T31" fmla="*/ 151 h 173"/>
                <a:gd name="T32" fmla="*/ 8 w 153"/>
                <a:gd name="T33" fmla="*/ 151 h 173"/>
                <a:gd name="T34" fmla="*/ 8 w 153"/>
                <a:gd name="T35" fmla="*/ 151 h 173"/>
                <a:gd name="T36" fmla="*/ 14 w 153"/>
                <a:gd name="T37" fmla="*/ 149 h 173"/>
                <a:gd name="T38" fmla="*/ 14 w 153"/>
                <a:gd name="T39" fmla="*/ 14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17 w 153"/>
                <a:gd name="T57" fmla="*/ 103 h 173"/>
                <a:gd name="T58" fmla="*/ 117 w 153"/>
                <a:gd name="T59" fmla="*/ 11 h 173"/>
                <a:gd name="T60" fmla="*/ 11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8" name="Freeform 1745"/>
            <p:cNvSpPr>
              <a:spLocks/>
            </p:cNvSpPr>
            <p:nvPr userDrawn="1"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7 w 37"/>
                <a:gd name="T5" fmla="*/ 3 h 167"/>
                <a:gd name="T6" fmla="*/ 44 w 37"/>
                <a:gd name="T7" fmla="*/ 11 h 167"/>
                <a:gd name="T8" fmla="*/ 44 w 37"/>
                <a:gd name="T9" fmla="*/ 156 h 167"/>
                <a:gd name="T10" fmla="*/ 44 w 37"/>
                <a:gd name="T11" fmla="*/ 156 h 167"/>
                <a:gd name="T12" fmla="*/ 47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19" name="Freeform 1746"/>
            <p:cNvSpPr>
              <a:spLocks/>
            </p:cNvSpPr>
            <p:nvPr userDrawn="1"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15 w 153"/>
                <a:gd name="T1" fmla="*/ 11 h 173"/>
                <a:gd name="T2" fmla="*/ 115 w 153"/>
                <a:gd name="T3" fmla="*/ 11 h 173"/>
                <a:gd name="T4" fmla="*/ 115 w 153"/>
                <a:gd name="T5" fmla="*/ 3 h 173"/>
                <a:gd name="T6" fmla="*/ 109 w 153"/>
                <a:gd name="T7" fmla="*/ 0 h 173"/>
                <a:gd name="T8" fmla="*/ 137 w 153"/>
                <a:gd name="T9" fmla="*/ 0 h 173"/>
                <a:gd name="T10" fmla="*/ 137 w 153"/>
                <a:gd name="T11" fmla="*/ 0 h 173"/>
                <a:gd name="T12" fmla="*/ 132 w 153"/>
                <a:gd name="T13" fmla="*/ 6 h 173"/>
                <a:gd name="T14" fmla="*/ 126 w 153"/>
                <a:gd name="T15" fmla="*/ 11 h 173"/>
                <a:gd name="T16" fmla="*/ 126 w 153"/>
                <a:gd name="T17" fmla="*/ 11 h 173"/>
                <a:gd name="T18" fmla="*/ 76 w 153"/>
                <a:gd name="T19" fmla="*/ 157 h 173"/>
                <a:gd name="T20" fmla="*/ 76 w 153"/>
                <a:gd name="T21" fmla="*/ 15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6 w 153"/>
                <a:gd name="T43" fmla="*/ 112 h 173"/>
                <a:gd name="T44" fmla="*/ 76 w 153"/>
                <a:gd name="T45" fmla="*/ 112 h 173"/>
                <a:gd name="T46" fmla="*/ 115 w 153"/>
                <a:gd name="T47" fmla="*/ 11 h 173"/>
                <a:gd name="T48" fmla="*/ 11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0" name="Freeform 1747"/>
            <p:cNvSpPr>
              <a:spLocks/>
            </p:cNvSpPr>
            <p:nvPr userDrawn="1"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78 w 105"/>
                <a:gd name="T1" fmla="*/ 23 h 167"/>
                <a:gd name="T2" fmla="*/ 78 w 105"/>
                <a:gd name="T3" fmla="*/ 23 h 167"/>
                <a:gd name="T4" fmla="*/ 69 w 105"/>
                <a:gd name="T5" fmla="*/ 14 h 167"/>
                <a:gd name="T6" fmla="*/ 58 w 105"/>
                <a:gd name="T7" fmla="*/ 11 h 167"/>
                <a:gd name="T8" fmla="*/ 5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55 w 105"/>
                <a:gd name="T15" fmla="*/ 68 h 167"/>
                <a:gd name="T16" fmla="*/ 55 w 105"/>
                <a:gd name="T17" fmla="*/ 68 h 167"/>
                <a:gd name="T18" fmla="*/ 60 w 105"/>
                <a:gd name="T19" fmla="*/ 65 h 167"/>
                <a:gd name="T20" fmla="*/ 63 w 105"/>
                <a:gd name="T21" fmla="*/ 62 h 167"/>
                <a:gd name="T22" fmla="*/ 63 w 105"/>
                <a:gd name="T23" fmla="*/ 88 h 167"/>
                <a:gd name="T24" fmla="*/ 63 w 105"/>
                <a:gd name="T25" fmla="*/ 88 h 167"/>
                <a:gd name="T26" fmla="*/ 60 w 105"/>
                <a:gd name="T27" fmla="*/ 82 h 167"/>
                <a:gd name="T28" fmla="*/ 5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2 w 105"/>
                <a:gd name="T37" fmla="*/ 156 h 167"/>
                <a:gd name="T38" fmla="*/ 52 w 105"/>
                <a:gd name="T39" fmla="*/ 156 h 167"/>
                <a:gd name="T40" fmla="*/ 60 w 105"/>
                <a:gd name="T41" fmla="*/ 156 h 167"/>
                <a:gd name="T42" fmla="*/ 72 w 105"/>
                <a:gd name="T43" fmla="*/ 153 h 167"/>
                <a:gd name="T44" fmla="*/ 80 w 105"/>
                <a:gd name="T45" fmla="*/ 148 h 167"/>
                <a:gd name="T46" fmla="*/ 89 w 105"/>
                <a:gd name="T47" fmla="*/ 139 h 167"/>
                <a:gd name="T48" fmla="*/ 8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78 w 105"/>
                <a:gd name="T67" fmla="*/ 0 h 167"/>
                <a:gd name="T68" fmla="*/ 78 w 105"/>
                <a:gd name="T69" fmla="*/ 23 h 167"/>
                <a:gd name="T70" fmla="*/ 7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1" name="Freeform 1748"/>
            <p:cNvSpPr>
              <a:spLocks noEditPoints="1"/>
            </p:cNvSpPr>
            <p:nvPr userDrawn="1"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101 w 145"/>
                <a:gd name="T3" fmla="*/ 91 h 167"/>
                <a:gd name="T4" fmla="*/ 110 w 145"/>
                <a:gd name="T5" fmla="*/ 102 h 167"/>
                <a:gd name="T6" fmla="*/ 136 w 145"/>
                <a:gd name="T7" fmla="*/ 145 h 167"/>
                <a:gd name="T8" fmla="*/ 147 w 145"/>
                <a:gd name="T9" fmla="*/ 159 h 167"/>
                <a:gd name="T10" fmla="*/ 161 w 145"/>
                <a:gd name="T11" fmla="*/ 167 h 167"/>
                <a:gd name="T12" fmla="*/ 136 w 145"/>
                <a:gd name="T13" fmla="*/ 167 h 167"/>
                <a:gd name="T14" fmla="*/ 124 w 145"/>
                <a:gd name="T15" fmla="*/ 165 h 167"/>
                <a:gd name="T16" fmla="*/ 11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104 w 145"/>
                <a:gd name="T41" fmla="*/ 8 h 167"/>
                <a:gd name="T42" fmla="*/ 119 w 145"/>
                <a:gd name="T43" fmla="*/ 20 h 167"/>
                <a:gd name="T44" fmla="*/ 124 w 145"/>
                <a:gd name="T45" fmla="*/ 40 h 167"/>
                <a:gd name="T46" fmla="*/ 124 w 145"/>
                <a:gd name="T47" fmla="*/ 51 h 167"/>
                <a:gd name="T48" fmla="*/ 116 w 145"/>
                <a:gd name="T49" fmla="*/ 65 h 167"/>
                <a:gd name="T50" fmla="*/ 9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93 w 145"/>
                <a:gd name="T61" fmla="*/ 65 h 167"/>
                <a:gd name="T62" fmla="*/ 99 w 145"/>
                <a:gd name="T63" fmla="*/ 51 h 167"/>
                <a:gd name="T64" fmla="*/ 99 w 145"/>
                <a:gd name="T65" fmla="*/ 42 h 167"/>
                <a:gd name="T66" fmla="*/ 9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2" name="Freeform 1749"/>
            <p:cNvSpPr>
              <a:spLocks/>
            </p:cNvSpPr>
            <p:nvPr userDrawn="1"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73 w 102"/>
                <a:gd name="T1" fmla="*/ 106 h 173"/>
                <a:gd name="T2" fmla="*/ 70 w 102"/>
                <a:gd name="T3" fmla="*/ 126 h 173"/>
                <a:gd name="T4" fmla="*/ 64 w 102"/>
                <a:gd name="T5" fmla="*/ 143 h 173"/>
                <a:gd name="T6" fmla="*/ 52 w 102"/>
                <a:gd name="T7" fmla="*/ 154 h 173"/>
                <a:gd name="T8" fmla="*/ 32 w 102"/>
                <a:gd name="T9" fmla="*/ 157 h 173"/>
                <a:gd name="T10" fmla="*/ 25 w 102"/>
                <a:gd name="T11" fmla="*/ 154 h 173"/>
                <a:gd name="T12" fmla="*/ 3 w 102"/>
                <a:gd name="T13" fmla="*/ 143 h 173"/>
                <a:gd name="T14" fmla="*/ 0 w 102"/>
                <a:gd name="T15" fmla="*/ 106 h 173"/>
                <a:gd name="T16" fmla="*/ 14 w 102"/>
                <a:gd name="T17" fmla="*/ 132 h 173"/>
                <a:gd name="T18" fmla="*/ 25 w 102"/>
                <a:gd name="T19" fmla="*/ 146 h 173"/>
                <a:gd name="T20" fmla="*/ 30 w 102"/>
                <a:gd name="T21" fmla="*/ 146 h 173"/>
                <a:gd name="T22" fmla="*/ 47 w 102"/>
                <a:gd name="T23" fmla="*/ 143 h 173"/>
                <a:gd name="T24" fmla="*/ 58 w 102"/>
                <a:gd name="T25" fmla="*/ 135 h 173"/>
                <a:gd name="T26" fmla="*/ 62 w 102"/>
                <a:gd name="T27" fmla="*/ 115 h 173"/>
                <a:gd name="T28" fmla="*/ 62 w 102"/>
                <a:gd name="T29" fmla="*/ 106 h 173"/>
                <a:gd name="T30" fmla="*/ 52 w 102"/>
                <a:gd name="T31" fmla="*/ 89 h 173"/>
                <a:gd name="T32" fmla="*/ 25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38 w 102"/>
                <a:gd name="T45" fmla="*/ 0 h 173"/>
                <a:gd name="T46" fmla="*/ 55 w 102"/>
                <a:gd name="T47" fmla="*/ 3 h 173"/>
                <a:gd name="T48" fmla="*/ 66 w 102"/>
                <a:gd name="T49" fmla="*/ 9 h 173"/>
                <a:gd name="T50" fmla="*/ 67 w 102"/>
                <a:gd name="T51" fmla="*/ 43 h 173"/>
                <a:gd name="T52" fmla="*/ 60 w 102"/>
                <a:gd name="T53" fmla="*/ 23 h 173"/>
                <a:gd name="T54" fmla="*/ 41 w 102"/>
                <a:gd name="T55" fmla="*/ 11 h 173"/>
                <a:gd name="T56" fmla="*/ 3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25 w 102"/>
                <a:gd name="T65" fmla="*/ 63 h 173"/>
                <a:gd name="T66" fmla="*/ 41 w 102"/>
                <a:gd name="T67" fmla="*/ 68 h 173"/>
                <a:gd name="T68" fmla="*/ 66 w 102"/>
                <a:gd name="T69" fmla="*/ 86 h 173"/>
                <a:gd name="T70" fmla="*/ 72 w 102"/>
                <a:gd name="T71" fmla="*/ 86 h 173"/>
                <a:gd name="T72" fmla="*/ 73 w 102"/>
                <a:gd name="T73" fmla="*/ 10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3" name="Freeform 1750"/>
            <p:cNvSpPr>
              <a:spLocks/>
            </p:cNvSpPr>
            <p:nvPr userDrawn="1"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53 w 37"/>
                <a:gd name="T1" fmla="*/ 0 h 167"/>
                <a:gd name="T2" fmla="*/ 53 w 37"/>
                <a:gd name="T3" fmla="*/ 0 h 167"/>
                <a:gd name="T4" fmla="*/ 48 w 37"/>
                <a:gd name="T5" fmla="*/ 3 h 167"/>
                <a:gd name="T6" fmla="*/ 45 w 37"/>
                <a:gd name="T7" fmla="*/ 11 h 167"/>
                <a:gd name="T8" fmla="*/ 45 w 37"/>
                <a:gd name="T9" fmla="*/ 156 h 167"/>
                <a:gd name="T10" fmla="*/ 45 w 37"/>
                <a:gd name="T11" fmla="*/ 156 h 167"/>
                <a:gd name="T12" fmla="*/ 48 w 37"/>
                <a:gd name="T13" fmla="*/ 165 h 167"/>
                <a:gd name="T14" fmla="*/ 5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53 w 37"/>
                <a:gd name="T33" fmla="*/ 0 h 167"/>
                <a:gd name="T34" fmla="*/ 5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4" name="Freeform 1751"/>
            <p:cNvSpPr>
              <a:spLocks/>
            </p:cNvSpPr>
            <p:nvPr userDrawn="1"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95 w 130"/>
                <a:gd name="T1" fmla="*/ 11 h 167"/>
                <a:gd name="T2" fmla="*/ 95 w 130"/>
                <a:gd name="T3" fmla="*/ 156 h 167"/>
                <a:gd name="T4" fmla="*/ 95 w 130"/>
                <a:gd name="T5" fmla="*/ 156 h 167"/>
                <a:gd name="T6" fmla="*/ 95 w 130"/>
                <a:gd name="T7" fmla="*/ 165 h 167"/>
                <a:gd name="T8" fmla="*/ 10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46 w 130"/>
                <a:gd name="T35" fmla="*/ 0 h 167"/>
                <a:gd name="T36" fmla="*/ 146 w 130"/>
                <a:gd name="T37" fmla="*/ 23 h 167"/>
                <a:gd name="T38" fmla="*/ 146 w 130"/>
                <a:gd name="T39" fmla="*/ 23 h 167"/>
                <a:gd name="T40" fmla="*/ 144 w 130"/>
                <a:gd name="T41" fmla="*/ 17 h 167"/>
                <a:gd name="T42" fmla="*/ 135 w 130"/>
                <a:gd name="T43" fmla="*/ 14 h 167"/>
                <a:gd name="T44" fmla="*/ 135 w 130"/>
                <a:gd name="T45" fmla="*/ 14 h 167"/>
                <a:gd name="T46" fmla="*/ 95 w 130"/>
                <a:gd name="T47" fmla="*/ 11 h 167"/>
                <a:gd name="T48" fmla="*/ 9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5" name="Freeform 1752"/>
            <p:cNvSpPr>
              <a:spLocks/>
            </p:cNvSpPr>
            <p:nvPr userDrawn="1"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6" name="Freeform 1753"/>
            <p:cNvSpPr>
              <a:spLocks noEditPoints="1"/>
            </p:cNvSpPr>
            <p:nvPr userDrawn="1"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57 h 173"/>
                <a:gd name="T2" fmla="*/ 48 w 156"/>
                <a:gd name="T3" fmla="*/ 149 h 173"/>
                <a:gd name="T4" fmla="*/ 23 w 156"/>
                <a:gd name="T5" fmla="*/ 132 h 173"/>
                <a:gd name="T6" fmla="*/ 6 w 156"/>
                <a:gd name="T7" fmla="*/ 10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92 w 156"/>
                <a:gd name="T21" fmla="*/ 6 h 173"/>
                <a:gd name="T22" fmla="*/ 117 w 156"/>
                <a:gd name="T23" fmla="*/ 23 h 173"/>
                <a:gd name="T24" fmla="*/ 134 w 156"/>
                <a:gd name="T25" fmla="*/ 51 h 173"/>
                <a:gd name="T26" fmla="*/ 140 w 156"/>
                <a:gd name="T27" fmla="*/ 86 h 173"/>
                <a:gd name="T28" fmla="*/ 140 w 156"/>
                <a:gd name="T29" fmla="*/ 92 h 173"/>
                <a:gd name="T30" fmla="*/ 126 w 156"/>
                <a:gd name="T31" fmla="*/ 123 h 173"/>
                <a:gd name="T32" fmla="*/ 103 w 156"/>
                <a:gd name="T33" fmla="*/ 146 h 173"/>
                <a:gd name="T34" fmla="*/ 78 w 156"/>
                <a:gd name="T35" fmla="*/ 157 h 173"/>
                <a:gd name="T36" fmla="*/ 77 w 156"/>
                <a:gd name="T37" fmla="*/ 157 h 173"/>
                <a:gd name="T38" fmla="*/ 25 w 156"/>
                <a:gd name="T39" fmla="*/ 82 h 173"/>
                <a:gd name="T40" fmla="*/ 31 w 156"/>
                <a:gd name="T41" fmla="*/ 103 h 173"/>
                <a:gd name="T42" fmla="*/ 43 w 156"/>
                <a:gd name="T43" fmla="*/ 126 h 173"/>
                <a:gd name="T44" fmla="*/ 60 w 156"/>
                <a:gd name="T45" fmla="*/ 140 h 173"/>
                <a:gd name="T46" fmla="*/ 78 w 156"/>
                <a:gd name="T47" fmla="*/ 146 h 173"/>
                <a:gd name="T48" fmla="*/ 78 w 156"/>
                <a:gd name="T49" fmla="*/ 143 h 173"/>
                <a:gd name="T50" fmla="*/ 95 w 156"/>
                <a:gd name="T51" fmla="*/ 135 h 173"/>
                <a:gd name="T52" fmla="*/ 106 w 156"/>
                <a:gd name="T53" fmla="*/ 115 h 173"/>
                <a:gd name="T54" fmla="*/ 115 w 156"/>
                <a:gd name="T55" fmla="*/ 89 h 173"/>
                <a:gd name="T56" fmla="*/ 115 w 156"/>
                <a:gd name="T57" fmla="*/ 86 h 173"/>
                <a:gd name="T58" fmla="*/ 112 w 156"/>
                <a:gd name="T59" fmla="*/ 57 h 173"/>
                <a:gd name="T60" fmla="*/ 100 w 156"/>
                <a:gd name="T61" fmla="*/ 31 h 173"/>
                <a:gd name="T62" fmla="*/ 8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  <p:sp>
          <p:nvSpPr>
            <p:cNvPr id="27" name="Freeform 1754"/>
            <p:cNvSpPr>
              <a:spLocks/>
            </p:cNvSpPr>
            <p:nvPr userDrawn="1"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US">
                <a:latin typeface="Lucida Sans" charset="0"/>
                <a:ea typeface="ＭＳ Ｐゴシック" charset="0"/>
              </a:endParaRPr>
            </a:p>
          </p:txBody>
        </p:sp>
      </p:grp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43708" y="3248980"/>
            <a:ext cx="6769508" cy="2916920"/>
          </a:xfrm>
        </p:spPr>
        <p:txBody>
          <a:bodyPr anchor="t"/>
          <a:lstStyle>
            <a:lvl1pPr algn="r">
              <a:lnSpc>
                <a:spcPct val="90000"/>
              </a:lnSpc>
              <a:defRPr sz="6000" b="0">
                <a:solidFill>
                  <a:srgbClr val="F8F8F8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28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0FAA941A-0E7B-4CA2-967F-723702406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_picture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059832" y="5589240"/>
            <a:ext cx="2310644" cy="566738"/>
          </a:xfrm>
        </p:spPr>
        <p:txBody>
          <a:bodyPr anchor="t"/>
          <a:lstStyle>
            <a:lvl1pPr algn="l">
              <a:defRPr sz="1200" b="0" i="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3" name="Picture Placeholder 2"/>
          <p:cNvSpPr>
            <a:spLocks noGrp="1"/>
          </p:cNvSpPr>
          <p:nvPr>
            <p:ph type="pic" idx="1"/>
          </p:nvPr>
        </p:nvSpPr>
        <p:spPr>
          <a:xfrm>
            <a:off x="359532" y="2636912"/>
            <a:ext cx="2592288" cy="3494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132138" y="2636838"/>
            <a:ext cx="2879725" cy="1728787"/>
          </a:xfrm>
        </p:spPr>
        <p:txBody>
          <a:bodyPr/>
          <a:lstStyle/>
          <a:p>
            <a:pPr lvl="0"/>
            <a:r>
              <a:rPr lang="en-GB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58775" y="1412776"/>
            <a:ext cx="5689600" cy="1187548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0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19813" y="1412776"/>
            <a:ext cx="2697162" cy="475307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3132138" y="4437063"/>
            <a:ext cx="2916237" cy="576262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9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84C35818-CE84-4063-80B2-F6B0BE9554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+bulleted_lis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8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9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2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4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87900" y="1376772"/>
            <a:ext cx="4068763" cy="4788532"/>
          </a:xfrm>
        </p:spPr>
        <p:txBody>
          <a:bodyPr/>
          <a:lstStyle>
            <a:lvl1pPr marL="0" indent="0">
              <a:buNone/>
              <a:defRPr sz="2000"/>
            </a:lvl1pPr>
            <a:lvl2pPr marL="793750" indent="-342900">
              <a:buFont typeface="Arial" pitchFamily="34" charset="0"/>
              <a:buChar char="•"/>
              <a:defRPr sz="2000" baseline="0"/>
            </a:lvl2pPr>
            <a:lvl3pPr marL="989012" indent="0">
              <a:buNone/>
              <a:defRPr sz="2000"/>
            </a:lvl3pPr>
            <a:lvl4pPr marL="1436687" indent="0">
              <a:buNone/>
              <a:defRPr sz="2000"/>
            </a:lvl4pPr>
            <a:lvl5pPr marL="1884362" indent="0">
              <a:buNone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4464496" cy="566738"/>
          </a:xfrm>
        </p:spPr>
        <p:txBody>
          <a:bodyPr/>
          <a:lstStyle>
            <a:lvl1pPr algn="l">
              <a:defRPr sz="16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179388" y="1376772"/>
            <a:ext cx="4537075" cy="4139791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  <a:endParaRPr lang="en-GB" noProof="0"/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6" name="Rectangle 8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3811ABAB-1378-4358-AAC2-9D22FD2ADE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+bulleted_lis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787900" y="1376772"/>
            <a:ext cx="4068763" cy="4788532"/>
          </a:xfrm>
        </p:spPr>
        <p:txBody>
          <a:bodyPr/>
          <a:lstStyle>
            <a:lvl1pPr marL="0" indent="0">
              <a:buNone/>
              <a:defRPr sz="2000"/>
            </a:lvl1pPr>
            <a:lvl2pPr marL="793750" indent="-342900">
              <a:buFont typeface="Arial" pitchFamily="34" charset="0"/>
              <a:buChar char="•"/>
              <a:defRPr sz="2000" baseline="0"/>
            </a:lvl2pPr>
            <a:lvl3pPr marL="989012" indent="0">
              <a:buNone/>
              <a:defRPr sz="2000"/>
            </a:lvl3pPr>
            <a:lvl4pPr marL="1436687" indent="0">
              <a:buNone/>
              <a:defRPr sz="2000"/>
            </a:lvl4pPr>
            <a:lvl5pPr marL="1884362" indent="0">
              <a:buNone/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5" name="Title 1"/>
          <p:cNvSpPr>
            <a:spLocks noGrp="1"/>
          </p:cNvSpPr>
          <p:nvPr>
            <p:ph type="title"/>
          </p:nvPr>
        </p:nvSpPr>
        <p:spPr>
          <a:xfrm>
            <a:off x="251520" y="5589240"/>
            <a:ext cx="4464496" cy="566738"/>
          </a:xfrm>
        </p:spPr>
        <p:txBody>
          <a:bodyPr/>
          <a:lstStyle>
            <a:lvl1pPr algn="l">
              <a:defRPr sz="1600" b="0" i="1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179388" y="1376772"/>
            <a:ext cx="4537075" cy="4139791"/>
          </a:xfrm>
        </p:spPr>
        <p:txBody>
          <a:bodyPr/>
          <a:lstStyle/>
          <a:p>
            <a:pPr lvl="0"/>
            <a:r>
              <a:rPr lang="en-GB" noProof="0" smtClean="0"/>
              <a:t>Click icon to add chart</a:t>
            </a:r>
            <a:endParaRPr lang="en-GB" noProof="0"/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2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5C9D2297-EC29-4B25-A418-49EC0101B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_text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7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8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3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4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49879" y="1375122"/>
            <a:ext cx="1735345" cy="4610162"/>
          </a:xfrm>
        </p:spPr>
        <p:txBody>
          <a:bodyPr vert="eaVert"/>
          <a:lstStyle>
            <a:lvl1pPr>
              <a:defRPr sz="20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15899" y="1376363"/>
            <a:ext cx="6732489" cy="4645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0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5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EAD40F59-0C78-43F1-BEE6-5953A358D0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_text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49879" y="1375122"/>
            <a:ext cx="1735345" cy="4610162"/>
          </a:xfrm>
        </p:spPr>
        <p:txBody>
          <a:bodyPr vert="eaVert"/>
          <a:lstStyle>
            <a:lvl1pPr>
              <a:defRPr sz="20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15899" y="1376363"/>
            <a:ext cx="6732489" cy="4645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0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AF42B175-C002-4BCE-BB82-637331590F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conference_header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062038"/>
            <a:ext cx="9144000" cy="13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4"/>
          <p:cNvSpPr>
            <a:spLocks noGrp="1"/>
          </p:cNvSpPr>
          <p:nvPr>
            <p:ph type="body" sz="quarter" idx="14"/>
          </p:nvPr>
        </p:nvSpPr>
        <p:spPr>
          <a:xfrm>
            <a:off x="3203848" y="198461"/>
            <a:ext cx="5580620" cy="864343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359532" y="666586"/>
            <a:ext cx="5617406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5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105CB99E-9B2B-432B-ACC5-E934F03BBC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oS_Master_Logos_75mm Marine 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23050" y="365125"/>
            <a:ext cx="216058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 March 2009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curriculum.leeds.ac.uk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F3339-2D3F-4E56-A216-78AE7EAE59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full_frame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GB" noProof="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95963" y="4292600"/>
            <a:ext cx="2628900" cy="1439863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rgbClr val="F8F8F8"/>
                </a:solidFill>
              </a:defRPr>
            </a:lvl1pPr>
            <a:lvl2pPr marL="450850" indent="0">
              <a:buNone/>
              <a:defRPr/>
            </a:lvl2pPr>
            <a:lvl3pPr marL="989012" indent="0">
              <a:buNone/>
              <a:defRPr/>
            </a:lvl3pPr>
            <a:lvl4pPr marL="1436687" indent="0">
              <a:buNone/>
              <a:defRPr/>
            </a:lvl4pPr>
            <a:lvl5pPr marL="1884362" indent="0"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0DF39DE0-2643-466F-B705-4480F8EC8F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_header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baseline="0"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700213"/>
            <a:ext cx="8426450" cy="4357079"/>
          </a:xfrm>
        </p:spPr>
        <p:txBody>
          <a:bodyPr/>
          <a:lstStyle>
            <a:lvl1pPr marL="271463" indent="-271463">
              <a:buFont typeface="Arial" pitchFamily="34" charset="0"/>
              <a:buChar char="•"/>
              <a:defRPr sz="2400"/>
            </a:lvl1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1F7ABCED-2F6D-4137-99C1-775FF2ECB0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rand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5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9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30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4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2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CC3E05E8-DB47-446D-A848-9D282B3739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_logo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4AC59D62-88B9-4B83-AEE1-C243977991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E only footer reverse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F8F8F8"/>
          </a:solidFill>
        </p:grpSpPr>
        <p:sp>
          <p:nvSpPr>
            <p:cNvPr id="5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6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7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29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 t="25421" b="25421"/>
          <a:stretch/>
        </p:blipFill>
        <p:spPr>
          <a:xfrm>
            <a:off x="35496" y="6200775"/>
            <a:ext cx="1332436" cy="657226"/>
          </a:xfrm>
          <a:prstGeom prst="rect">
            <a:avLst/>
          </a:prstGeom>
        </p:spPr>
      </p:pic>
      <p:sp>
        <p:nvSpPr>
          <p:cNvPr id="86" name="Text Placeholder 34"/>
          <p:cNvSpPr>
            <a:spLocks noGrp="1"/>
          </p:cNvSpPr>
          <p:nvPr>
            <p:ph type="body" sz="quarter" idx="16"/>
          </p:nvPr>
        </p:nvSpPr>
        <p:spPr>
          <a:xfrm>
            <a:off x="251520" y="630582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F8F8F8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1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1D957A30-090A-4495-9377-D709FC13F5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E only footer reverse no lgo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00775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91440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 t="25421" b="25421"/>
          <a:stretch/>
        </p:blipFill>
        <p:spPr>
          <a:xfrm>
            <a:off x="35496" y="6200775"/>
            <a:ext cx="1332436" cy="657226"/>
          </a:xfrm>
          <a:prstGeom prst="rect">
            <a:avLst/>
          </a:prstGeom>
        </p:spPr>
      </p:pic>
      <p:sp>
        <p:nvSpPr>
          <p:cNvPr id="86" name="Text Placeholder 34"/>
          <p:cNvSpPr>
            <a:spLocks noGrp="1"/>
          </p:cNvSpPr>
          <p:nvPr>
            <p:ph type="body" sz="quarter" idx="16"/>
          </p:nvPr>
        </p:nvSpPr>
        <p:spPr>
          <a:xfrm>
            <a:off x="251520" y="630582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EAECEE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7BFC6734-EBEB-48D2-AFA6-E4F10E68DB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EAEC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 txBox="1">
            <a:spLocks noChangeArrowheads="1"/>
          </p:cNvSpPr>
          <p:nvPr userDrawn="1"/>
        </p:nvSpPr>
        <p:spPr bwMode="auto">
          <a:xfrm>
            <a:off x="1403350" y="6273800"/>
            <a:ext cx="3097213" cy="4683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b"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dirty="0" smtClean="0">
                <a:solidFill>
                  <a:srgbClr val="F8F8F8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Lucida Sans" pitchFamily="34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535"/>
              <a:t>CENTRE FOR INNOVATION</a:t>
            </a:r>
          </a:p>
          <a:p>
            <a:pPr>
              <a:defRPr/>
            </a:pPr>
            <a:r>
              <a:rPr lang="en-US" sz="1200"/>
              <a:t>IN TECHNOLOGIES &amp; EDUCATION</a:t>
            </a:r>
          </a:p>
        </p:txBody>
      </p:sp>
      <p:grpSp>
        <p:nvGrpSpPr>
          <p:cNvPr id="6" name="Group 1730"/>
          <p:cNvGrpSpPr>
            <a:grpSpLocks noChangeAspect="1"/>
          </p:cNvGrpSpPr>
          <p:nvPr userDrawn="1"/>
        </p:nvGrpSpPr>
        <p:grpSpPr bwMode="auto">
          <a:xfrm>
            <a:off x="6840000" y="216000"/>
            <a:ext cx="1941957" cy="421767"/>
            <a:chOff x="1610" y="2863"/>
            <a:chExt cx="3221" cy="699"/>
          </a:xfrm>
          <a:solidFill>
            <a:srgbClr val="005C84"/>
          </a:solidFill>
        </p:grpSpPr>
        <p:sp>
          <p:nvSpPr>
            <p:cNvPr id="7" name="Freeform 1731"/>
            <p:cNvSpPr>
              <a:spLocks/>
            </p:cNvSpPr>
            <p:nvPr/>
          </p:nvSpPr>
          <p:spPr bwMode="auto">
            <a:xfrm>
              <a:off x="1610" y="2971"/>
              <a:ext cx="264" cy="449"/>
            </a:xfrm>
            <a:custGeom>
              <a:avLst/>
              <a:gdLst>
                <a:gd name="T0" fmla="*/ 142 w 264"/>
                <a:gd name="T1" fmla="*/ 179 h 449"/>
                <a:gd name="T2" fmla="*/ 210 w 264"/>
                <a:gd name="T3" fmla="*/ 216 h 449"/>
                <a:gd name="T4" fmla="*/ 247 w 264"/>
                <a:gd name="T5" fmla="*/ 253 h 449"/>
                <a:gd name="T6" fmla="*/ 256 w 264"/>
                <a:gd name="T7" fmla="*/ 267 h 449"/>
                <a:gd name="T8" fmla="*/ 264 w 264"/>
                <a:gd name="T9" fmla="*/ 298 h 449"/>
                <a:gd name="T10" fmla="*/ 264 w 264"/>
                <a:gd name="T11" fmla="*/ 318 h 449"/>
                <a:gd name="T12" fmla="*/ 253 w 264"/>
                <a:gd name="T13" fmla="*/ 369 h 449"/>
                <a:gd name="T14" fmla="*/ 222 w 264"/>
                <a:gd name="T15" fmla="*/ 412 h 449"/>
                <a:gd name="T16" fmla="*/ 199 w 264"/>
                <a:gd name="T17" fmla="*/ 429 h 449"/>
                <a:gd name="T18" fmla="*/ 148 w 264"/>
                <a:gd name="T19" fmla="*/ 446 h 449"/>
                <a:gd name="T20" fmla="*/ 122 w 264"/>
                <a:gd name="T21" fmla="*/ 449 h 449"/>
                <a:gd name="T22" fmla="*/ 60 w 264"/>
                <a:gd name="T23" fmla="*/ 440 h 449"/>
                <a:gd name="T24" fmla="*/ 34 w 264"/>
                <a:gd name="T25" fmla="*/ 429 h 449"/>
                <a:gd name="T26" fmla="*/ 0 w 264"/>
                <a:gd name="T27" fmla="*/ 318 h 449"/>
                <a:gd name="T28" fmla="*/ 9 w 264"/>
                <a:gd name="T29" fmla="*/ 338 h 449"/>
                <a:gd name="T30" fmla="*/ 28 w 264"/>
                <a:gd name="T31" fmla="*/ 375 h 449"/>
                <a:gd name="T32" fmla="*/ 43 w 264"/>
                <a:gd name="T33" fmla="*/ 392 h 449"/>
                <a:gd name="T34" fmla="*/ 74 w 264"/>
                <a:gd name="T35" fmla="*/ 415 h 449"/>
                <a:gd name="T36" fmla="*/ 116 w 264"/>
                <a:gd name="T37" fmla="*/ 423 h 449"/>
                <a:gd name="T38" fmla="*/ 139 w 264"/>
                <a:gd name="T39" fmla="*/ 421 h 449"/>
                <a:gd name="T40" fmla="*/ 173 w 264"/>
                <a:gd name="T41" fmla="*/ 406 h 449"/>
                <a:gd name="T42" fmla="*/ 185 w 264"/>
                <a:gd name="T43" fmla="*/ 395 h 449"/>
                <a:gd name="T44" fmla="*/ 199 w 264"/>
                <a:gd name="T45" fmla="*/ 367 h 449"/>
                <a:gd name="T46" fmla="*/ 205 w 264"/>
                <a:gd name="T47" fmla="*/ 335 h 449"/>
                <a:gd name="T48" fmla="*/ 205 w 264"/>
                <a:gd name="T49" fmla="*/ 318 h 449"/>
                <a:gd name="T50" fmla="*/ 193 w 264"/>
                <a:gd name="T51" fmla="*/ 290 h 449"/>
                <a:gd name="T52" fmla="*/ 185 w 264"/>
                <a:gd name="T53" fmla="*/ 278 h 449"/>
                <a:gd name="T54" fmla="*/ 97 w 264"/>
                <a:gd name="T55" fmla="*/ 230 h 449"/>
                <a:gd name="T56" fmla="*/ 74 w 264"/>
                <a:gd name="T57" fmla="*/ 219 h 449"/>
                <a:gd name="T58" fmla="*/ 37 w 264"/>
                <a:gd name="T59" fmla="*/ 193 h 449"/>
                <a:gd name="T60" fmla="*/ 26 w 264"/>
                <a:gd name="T61" fmla="*/ 179 h 449"/>
                <a:gd name="T62" fmla="*/ 9 w 264"/>
                <a:gd name="T63" fmla="*/ 148 h 449"/>
                <a:gd name="T64" fmla="*/ 3 w 264"/>
                <a:gd name="T65" fmla="*/ 114 h 449"/>
                <a:gd name="T66" fmla="*/ 6 w 264"/>
                <a:gd name="T67" fmla="*/ 88 h 449"/>
                <a:gd name="T68" fmla="*/ 26 w 264"/>
                <a:gd name="T69" fmla="*/ 45 h 449"/>
                <a:gd name="T70" fmla="*/ 43 w 264"/>
                <a:gd name="T71" fmla="*/ 28 h 449"/>
                <a:gd name="T72" fmla="*/ 85 w 264"/>
                <a:gd name="T73" fmla="*/ 6 h 449"/>
                <a:gd name="T74" fmla="*/ 136 w 264"/>
                <a:gd name="T75" fmla="*/ 0 h 449"/>
                <a:gd name="T76" fmla="*/ 162 w 264"/>
                <a:gd name="T77" fmla="*/ 0 h 449"/>
                <a:gd name="T78" fmla="*/ 207 w 264"/>
                <a:gd name="T79" fmla="*/ 14 h 449"/>
                <a:gd name="T80" fmla="*/ 230 w 264"/>
                <a:gd name="T81" fmla="*/ 108 h 449"/>
                <a:gd name="T82" fmla="*/ 227 w 264"/>
                <a:gd name="T83" fmla="*/ 94 h 449"/>
                <a:gd name="T84" fmla="*/ 207 w 264"/>
                <a:gd name="T85" fmla="*/ 65 h 449"/>
                <a:gd name="T86" fmla="*/ 196 w 264"/>
                <a:gd name="T87" fmla="*/ 51 h 449"/>
                <a:gd name="T88" fmla="*/ 165 w 264"/>
                <a:gd name="T89" fmla="*/ 31 h 449"/>
                <a:gd name="T90" fmla="*/ 128 w 264"/>
                <a:gd name="T91" fmla="*/ 26 h 449"/>
                <a:gd name="T92" fmla="*/ 108 w 264"/>
                <a:gd name="T93" fmla="*/ 26 h 449"/>
                <a:gd name="T94" fmla="*/ 82 w 264"/>
                <a:gd name="T95" fmla="*/ 37 h 449"/>
                <a:gd name="T96" fmla="*/ 71 w 264"/>
                <a:gd name="T97" fmla="*/ 48 h 449"/>
                <a:gd name="T98" fmla="*/ 60 w 264"/>
                <a:gd name="T99" fmla="*/ 68 h 449"/>
                <a:gd name="T100" fmla="*/ 54 w 264"/>
                <a:gd name="T101" fmla="*/ 94 h 449"/>
                <a:gd name="T102" fmla="*/ 57 w 264"/>
                <a:gd name="T103" fmla="*/ 108 h 449"/>
                <a:gd name="T104" fmla="*/ 65 w 264"/>
                <a:gd name="T105" fmla="*/ 128 h 449"/>
                <a:gd name="T106" fmla="*/ 71 w 264"/>
                <a:gd name="T107" fmla="*/ 139 h 449"/>
                <a:gd name="T108" fmla="*/ 142 w 264"/>
                <a:gd name="T109" fmla="*/ 179 h 44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64" h="449">
                  <a:moveTo>
                    <a:pt x="142" y="179"/>
                  </a:moveTo>
                  <a:lnTo>
                    <a:pt x="142" y="179"/>
                  </a:lnTo>
                  <a:lnTo>
                    <a:pt x="210" y="216"/>
                  </a:lnTo>
                  <a:lnTo>
                    <a:pt x="230" y="233"/>
                  </a:lnTo>
                  <a:lnTo>
                    <a:pt x="247" y="253"/>
                  </a:lnTo>
                  <a:lnTo>
                    <a:pt x="256" y="267"/>
                  </a:lnTo>
                  <a:lnTo>
                    <a:pt x="261" y="281"/>
                  </a:lnTo>
                  <a:lnTo>
                    <a:pt x="264" y="298"/>
                  </a:lnTo>
                  <a:lnTo>
                    <a:pt x="264" y="318"/>
                  </a:lnTo>
                  <a:lnTo>
                    <a:pt x="261" y="347"/>
                  </a:lnTo>
                  <a:lnTo>
                    <a:pt x="253" y="369"/>
                  </a:lnTo>
                  <a:lnTo>
                    <a:pt x="239" y="392"/>
                  </a:lnTo>
                  <a:lnTo>
                    <a:pt x="222" y="412"/>
                  </a:lnTo>
                  <a:lnTo>
                    <a:pt x="199" y="429"/>
                  </a:lnTo>
                  <a:lnTo>
                    <a:pt x="173" y="440"/>
                  </a:lnTo>
                  <a:lnTo>
                    <a:pt x="148" y="446"/>
                  </a:lnTo>
                  <a:lnTo>
                    <a:pt x="122" y="449"/>
                  </a:lnTo>
                  <a:lnTo>
                    <a:pt x="88" y="446"/>
                  </a:lnTo>
                  <a:lnTo>
                    <a:pt x="60" y="440"/>
                  </a:lnTo>
                  <a:lnTo>
                    <a:pt x="34" y="429"/>
                  </a:lnTo>
                  <a:lnTo>
                    <a:pt x="3" y="415"/>
                  </a:lnTo>
                  <a:lnTo>
                    <a:pt x="0" y="318"/>
                  </a:lnTo>
                  <a:lnTo>
                    <a:pt x="9" y="338"/>
                  </a:lnTo>
                  <a:lnTo>
                    <a:pt x="17" y="358"/>
                  </a:lnTo>
                  <a:lnTo>
                    <a:pt x="28" y="375"/>
                  </a:lnTo>
                  <a:lnTo>
                    <a:pt x="43" y="392"/>
                  </a:lnTo>
                  <a:lnTo>
                    <a:pt x="57" y="406"/>
                  </a:lnTo>
                  <a:lnTo>
                    <a:pt x="74" y="415"/>
                  </a:lnTo>
                  <a:lnTo>
                    <a:pt x="94" y="421"/>
                  </a:lnTo>
                  <a:lnTo>
                    <a:pt x="116" y="423"/>
                  </a:lnTo>
                  <a:lnTo>
                    <a:pt x="139" y="421"/>
                  </a:lnTo>
                  <a:lnTo>
                    <a:pt x="156" y="415"/>
                  </a:lnTo>
                  <a:lnTo>
                    <a:pt x="173" y="406"/>
                  </a:lnTo>
                  <a:lnTo>
                    <a:pt x="185" y="395"/>
                  </a:lnTo>
                  <a:lnTo>
                    <a:pt x="193" y="381"/>
                  </a:lnTo>
                  <a:lnTo>
                    <a:pt x="199" y="367"/>
                  </a:lnTo>
                  <a:lnTo>
                    <a:pt x="205" y="352"/>
                  </a:lnTo>
                  <a:lnTo>
                    <a:pt x="205" y="335"/>
                  </a:lnTo>
                  <a:lnTo>
                    <a:pt x="205" y="318"/>
                  </a:lnTo>
                  <a:lnTo>
                    <a:pt x="199" y="301"/>
                  </a:lnTo>
                  <a:lnTo>
                    <a:pt x="193" y="290"/>
                  </a:lnTo>
                  <a:lnTo>
                    <a:pt x="185" y="278"/>
                  </a:lnTo>
                  <a:lnTo>
                    <a:pt x="153" y="259"/>
                  </a:lnTo>
                  <a:lnTo>
                    <a:pt x="97" y="230"/>
                  </a:lnTo>
                  <a:lnTo>
                    <a:pt x="74" y="219"/>
                  </a:lnTo>
                  <a:lnTo>
                    <a:pt x="54" y="205"/>
                  </a:lnTo>
                  <a:lnTo>
                    <a:pt x="37" y="193"/>
                  </a:lnTo>
                  <a:lnTo>
                    <a:pt x="26" y="179"/>
                  </a:lnTo>
                  <a:lnTo>
                    <a:pt x="14" y="165"/>
                  </a:lnTo>
                  <a:lnTo>
                    <a:pt x="9" y="148"/>
                  </a:lnTo>
                  <a:lnTo>
                    <a:pt x="3" y="131"/>
                  </a:lnTo>
                  <a:lnTo>
                    <a:pt x="3" y="114"/>
                  </a:lnTo>
                  <a:lnTo>
                    <a:pt x="6" y="88"/>
                  </a:lnTo>
                  <a:lnTo>
                    <a:pt x="11" y="65"/>
                  </a:lnTo>
                  <a:lnTo>
                    <a:pt x="26" y="45"/>
                  </a:lnTo>
                  <a:lnTo>
                    <a:pt x="43" y="28"/>
                  </a:lnTo>
                  <a:lnTo>
                    <a:pt x="65" y="17"/>
                  </a:lnTo>
                  <a:lnTo>
                    <a:pt x="85" y="6"/>
                  </a:lnTo>
                  <a:lnTo>
                    <a:pt x="111" y="0"/>
                  </a:lnTo>
                  <a:lnTo>
                    <a:pt x="136" y="0"/>
                  </a:lnTo>
                  <a:lnTo>
                    <a:pt x="162" y="0"/>
                  </a:lnTo>
                  <a:lnTo>
                    <a:pt x="185" y="6"/>
                  </a:lnTo>
                  <a:lnTo>
                    <a:pt x="207" y="14"/>
                  </a:lnTo>
                  <a:lnTo>
                    <a:pt x="227" y="23"/>
                  </a:lnTo>
                  <a:lnTo>
                    <a:pt x="230" y="108"/>
                  </a:lnTo>
                  <a:lnTo>
                    <a:pt x="227" y="94"/>
                  </a:lnTo>
                  <a:lnTo>
                    <a:pt x="219" y="80"/>
                  </a:lnTo>
                  <a:lnTo>
                    <a:pt x="207" y="65"/>
                  </a:lnTo>
                  <a:lnTo>
                    <a:pt x="196" y="51"/>
                  </a:lnTo>
                  <a:lnTo>
                    <a:pt x="182" y="40"/>
                  </a:lnTo>
                  <a:lnTo>
                    <a:pt x="165" y="31"/>
                  </a:lnTo>
                  <a:lnTo>
                    <a:pt x="148" y="28"/>
                  </a:lnTo>
                  <a:lnTo>
                    <a:pt x="128" y="26"/>
                  </a:lnTo>
                  <a:lnTo>
                    <a:pt x="108" y="26"/>
                  </a:lnTo>
                  <a:lnTo>
                    <a:pt x="94" y="31"/>
                  </a:lnTo>
                  <a:lnTo>
                    <a:pt x="82" y="37"/>
                  </a:lnTo>
                  <a:lnTo>
                    <a:pt x="71" y="48"/>
                  </a:lnTo>
                  <a:lnTo>
                    <a:pt x="65" y="57"/>
                  </a:lnTo>
                  <a:lnTo>
                    <a:pt x="60" y="68"/>
                  </a:lnTo>
                  <a:lnTo>
                    <a:pt x="57" y="82"/>
                  </a:lnTo>
                  <a:lnTo>
                    <a:pt x="54" y="94"/>
                  </a:lnTo>
                  <a:lnTo>
                    <a:pt x="57" y="108"/>
                  </a:lnTo>
                  <a:lnTo>
                    <a:pt x="60" y="119"/>
                  </a:lnTo>
                  <a:lnTo>
                    <a:pt x="65" y="128"/>
                  </a:lnTo>
                  <a:lnTo>
                    <a:pt x="71" y="139"/>
                  </a:lnTo>
                  <a:lnTo>
                    <a:pt x="99" y="156"/>
                  </a:lnTo>
                  <a:lnTo>
                    <a:pt x="142" y="1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8" name="Freeform 1732"/>
            <p:cNvSpPr>
              <a:spLocks noEditPoints="1"/>
            </p:cNvSpPr>
            <p:nvPr/>
          </p:nvSpPr>
          <p:spPr bwMode="auto">
            <a:xfrm>
              <a:off x="1900" y="3109"/>
              <a:ext cx="281" cy="311"/>
            </a:xfrm>
            <a:custGeom>
              <a:avLst/>
              <a:gdLst>
                <a:gd name="T0" fmla="*/ 142 w 281"/>
                <a:gd name="T1" fmla="*/ 0 h 310"/>
                <a:gd name="T2" fmla="*/ 184 w 281"/>
                <a:gd name="T3" fmla="*/ 6 h 310"/>
                <a:gd name="T4" fmla="*/ 218 w 281"/>
                <a:gd name="T5" fmla="*/ 23 h 310"/>
                <a:gd name="T6" fmla="*/ 235 w 281"/>
                <a:gd name="T7" fmla="*/ 34 h 310"/>
                <a:gd name="T8" fmla="*/ 258 w 281"/>
                <a:gd name="T9" fmla="*/ 63 h 310"/>
                <a:gd name="T10" fmla="*/ 267 w 281"/>
                <a:gd name="T11" fmla="*/ 80 h 310"/>
                <a:gd name="T12" fmla="*/ 278 w 281"/>
                <a:gd name="T13" fmla="*/ 117 h 310"/>
                <a:gd name="T14" fmla="*/ 281 w 281"/>
                <a:gd name="T15" fmla="*/ 162 h 310"/>
                <a:gd name="T16" fmla="*/ 281 w 281"/>
                <a:gd name="T17" fmla="*/ 180 h 310"/>
                <a:gd name="T18" fmla="*/ 272 w 281"/>
                <a:gd name="T19" fmla="*/ 216 h 310"/>
                <a:gd name="T20" fmla="*/ 264 w 281"/>
                <a:gd name="T21" fmla="*/ 236 h 310"/>
                <a:gd name="T22" fmla="*/ 241 w 281"/>
                <a:gd name="T23" fmla="*/ 268 h 310"/>
                <a:gd name="T24" fmla="*/ 213 w 281"/>
                <a:gd name="T25" fmla="*/ 296 h 310"/>
                <a:gd name="T26" fmla="*/ 196 w 281"/>
                <a:gd name="T27" fmla="*/ 305 h 310"/>
                <a:gd name="T28" fmla="*/ 159 w 281"/>
                <a:gd name="T29" fmla="*/ 316 h 310"/>
                <a:gd name="T30" fmla="*/ 139 w 281"/>
                <a:gd name="T31" fmla="*/ 316 h 310"/>
                <a:gd name="T32" fmla="*/ 93 w 281"/>
                <a:gd name="T33" fmla="*/ 310 h 310"/>
                <a:gd name="T34" fmla="*/ 65 w 281"/>
                <a:gd name="T35" fmla="*/ 299 h 310"/>
                <a:gd name="T36" fmla="*/ 45 w 281"/>
                <a:gd name="T37" fmla="*/ 279 h 310"/>
                <a:gd name="T38" fmla="*/ 34 w 281"/>
                <a:gd name="T39" fmla="*/ 270 h 310"/>
                <a:gd name="T40" fmla="*/ 8 w 281"/>
                <a:gd name="T41" fmla="*/ 219 h 310"/>
                <a:gd name="T42" fmla="*/ 0 w 281"/>
                <a:gd name="T43" fmla="*/ 162 h 310"/>
                <a:gd name="T44" fmla="*/ 0 w 281"/>
                <a:gd name="T45" fmla="*/ 137 h 310"/>
                <a:gd name="T46" fmla="*/ 8 w 281"/>
                <a:gd name="T47" fmla="*/ 100 h 310"/>
                <a:gd name="T48" fmla="*/ 17 w 281"/>
                <a:gd name="T49" fmla="*/ 80 h 310"/>
                <a:gd name="T50" fmla="*/ 37 w 281"/>
                <a:gd name="T51" fmla="*/ 49 h 310"/>
                <a:gd name="T52" fmla="*/ 68 w 281"/>
                <a:gd name="T53" fmla="*/ 23 h 310"/>
                <a:gd name="T54" fmla="*/ 82 w 281"/>
                <a:gd name="T55" fmla="*/ 12 h 310"/>
                <a:gd name="T56" fmla="*/ 122 w 281"/>
                <a:gd name="T57" fmla="*/ 0 h 310"/>
                <a:gd name="T58" fmla="*/ 142 w 281"/>
                <a:gd name="T59" fmla="*/ 0 h 310"/>
                <a:gd name="T60" fmla="*/ 136 w 281"/>
                <a:gd name="T61" fmla="*/ 23 h 310"/>
                <a:gd name="T62" fmla="*/ 99 w 281"/>
                <a:gd name="T63" fmla="*/ 34 h 310"/>
                <a:gd name="T64" fmla="*/ 76 w 281"/>
                <a:gd name="T65" fmla="*/ 66 h 310"/>
                <a:gd name="T66" fmla="*/ 68 w 281"/>
                <a:gd name="T67" fmla="*/ 85 h 310"/>
                <a:gd name="T68" fmla="*/ 57 w 281"/>
                <a:gd name="T69" fmla="*/ 131 h 310"/>
                <a:gd name="T70" fmla="*/ 57 w 281"/>
                <a:gd name="T71" fmla="*/ 165 h 310"/>
                <a:gd name="T72" fmla="*/ 65 w 281"/>
                <a:gd name="T73" fmla="*/ 216 h 310"/>
                <a:gd name="T74" fmla="*/ 82 w 281"/>
                <a:gd name="T75" fmla="*/ 256 h 310"/>
                <a:gd name="T76" fmla="*/ 96 w 281"/>
                <a:gd name="T77" fmla="*/ 273 h 310"/>
                <a:gd name="T78" fmla="*/ 128 w 281"/>
                <a:gd name="T79" fmla="*/ 290 h 310"/>
                <a:gd name="T80" fmla="*/ 145 w 281"/>
                <a:gd name="T81" fmla="*/ 290 h 310"/>
                <a:gd name="T82" fmla="*/ 179 w 281"/>
                <a:gd name="T83" fmla="*/ 279 h 310"/>
                <a:gd name="T84" fmla="*/ 204 w 281"/>
                <a:gd name="T85" fmla="*/ 251 h 310"/>
                <a:gd name="T86" fmla="*/ 213 w 281"/>
                <a:gd name="T87" fmla="*/ 231 h 310"/>
                <a:gd name="T88" fmla="*/ 224 w 281"/>
                <a:gd name="T89" fmla="*/ 185 h 310"/>
                <a:gd name="T90" fmla="*/ 224 w 281"/>
                <a:gd name="T91" fmla="*/ 151 h 310"/>
                <a:gd name="T92" fmla="*/ 210 w 281"/>
                <a:gd name="T93" fmla="*/ 85 h 310"/>
                <a:gd name="T94" fmla="*/ 199 w 281"/>
                <a:gd name="T95" fmla="*/ 60 h 310"/>
                <a:gd name="T96" fmla="*/ 182 w 281"/>
                <a:gd name="T97" fmla="*/ 40 h 310"/>
                <a:gd name="T98" fmla="*/ 162 w 281"/>
                <a:gd name="T99" fmla="*/ 29 h 310"/>
                <a:gd name="T100" fmla="*/ 136 w 281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1" h="310">
                  <a:moveTo>
                    <a:pt x="142" y="0"/>
                  </a:moveTo>
                  <a:lnTo>
                    <a:pt x="142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1" y="12"/>
                  </a:lnTo>
                  <a:lnTo>
                    <a:pt x="218" y="23"/>
                  </a:lnTo>
                  <a:lnTo>
                    <a:pt x="235" y="34"/>
                  </a:lnTo>
                  <a:lnTo>
                    <a:pt x="247" y="49"/>
                  </a:lnTo>
                  <a:lnTo>
                    <a:pt x="258" y="63"/>
                  </a:lnTo>
                  <a:lnTo>
                    <a:pt x="267" y="80"/>
                  </a:lnTo>
                  <a:lnTo>
                    <a:pt x="272" y="100"/>
                  </a:lnTo>
                  <a:lnTo>
                    <a:pt x="278" y="117"/>
                  </a:lnTo>
                  <a:lnTo>
                    <a:pt x="281" y="137"/>
                  </a:lnTo>
                  <a:lnTo>
                    <a:pt x="281" y="156"/>
                  </a:lnTo>
                  <a:lnTo>
                    <a:pt x="281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4" y="230"/>
                  </a:lnTo>
                  <a:lnTo>
                    <a:pt x="253" y="247"/>
                  </a:lnTo>
                  <a:lnTo>
                    <a:pt x="241" y="262"/>
                  </a:lnTo>
                  <a:lnTo>
                    <a:pt x="230" y="276"/>
                  </a:lnTo>
                  <a:lnTo>
                    <a:pt x="213" y="290"/>
                  </a:lnTo>
                  <a:lnTo>
                    <a:pt x="196" y="299"/>
                  </a:lnTo>
                  <a:lnTo>
                    <a:pt x="179" y="304"/>
                  </a:lnTo>
                  <a:lnTo>
                    <a:pt x="159" y="310"/>
                  </a:lnTo>
                  <a:lnTo>
                    <a:pt x="139" y="310"/>
                  </a:lnTo>
                  <a:lnTo>
                    <a:pt x="108" y="307"/>
                  </a:lnTo>
                  <a:lnTo>
                    <a:pt x="93" y="304"/>
                  </a:lnTo>
                  <a:lnTo>
                    <a:pt x="79" y="299"/>
                  </a:lnTo>
                  <a:lnTo>
                    <a:pt x="65" y="293"/>
                  </a:lnTo>
                  <a:lnTo>
                    <a:pt x="54" y="284"/>
                  </a:lnTo>
                  <a:lnTo>
                    <a:pt x="45" y="273"/>
                  </a:lnTo>
                  <a:lnTo>
                    <a:pt x="34" y="264"/>
                  </a:lnTo>
                  <a:lnTo>
                    <a:pt x="20" y="239"/>
                  </a:lnTo>
                  <a:lnTo>
                    <a:pt x="8" y="213"/>
                  </a:lnTo>
                  <a:lnTo>
                    <a:pt x="0" y="185"/>
                  </a:lnTo>
                  <a:lnTo>
                    <a:pt x="0" y="156"/>
                  </a:lnTo>
                  <a:lnTo>
                    <a:pt x="0" y="137"/>
                  </a:lnTo>
                  <a:lnTo>
                    <a:pt x="3" y="117"/>
                  </a:lnTo>
                  <a:lnTo>
                    <a:pt x="8" y="100"/>
                  </a:lnTo>
                  <a:lnTo>
                    <a:pt x="17" y="80"/>
                  </a:lnTo>
                  <a:lnTo>
                    <a:pt x="25" y="63"/>
                  </a:lnTo>
                  <a:lnTo>
                    <a:pt x="37" y="49"/>
                  </a:lnTo>
                  <a:lnTo>
                    <a:pt x="51" y="34"/>
                  </a:lnTo>
                  <a:lnTo>
                    <a:pt x="68" y="23"/>
                  </a:lnTo>
                  <a:lnTo>
                    <a:pt x="82" y="12"/>
                  </a:lnTo>
                  <a:lnTo>
                    <a:pt x="102" y="6"/>
                  </a:lnTo>
                  <a:lnTo>
                    <a:pt x="122" y="0"/>
                  </a:lnTo>
                  <a:lnTo>
                    <a:pt x="142" y="0"/>
                  </a:lnTo>
                  <a:close/>
                  <a:moveTo>
                    <a:pt x="136" y="23"/>
                  </a:moveTo>
                  <a:lnTo>
                    <a:pt x="136" y="23"/>
                  </a:lnTo>
                  <a:lnTo>
                    <a:pt x="116" y="26"/>
                  </a:lnTo>
                  <a:lnTo>
                    <a:pt x="99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7" y="131"/>
                  </a:lnTo>
                  <a:lnTo>
                    <a:pt x="57" y="159"/>
                  </a:lnTo>
                  <a:lnTo>
                    <a:pt x="59" y="185"/>
                  </a:lnTo>
                  <a:lnTo>
                    <a:pt x="65" y="210"/>
                  </a:lnTo>
                  <a:lnTo>
                    <a:pt x="74" y="230"/>
                  </a:lnTo>
                  <a:lnTo>
                    <a:pt x="82" y="250"/>
                  </a:lnTo>
                  <a:lnTo>
                    <a:pt x="96" y="267"/>
                  </a:lnTo>
                  <a:lnTo>
                    <a:pt x="110" y="279"/>
                  </a:lnTo>
                  <a:lnTo>
                    <a:pt x="128" y="284"/>
                  </a:lnTo>
                  <a:lnTo>
                    <a:pt x="145" y="284"/>
                  </a:lnTo>
                  <a:lnTo>
                    <a:pt x="164" y="282"/>
                  </a:lnTo>
                  <a:lnTo>
                    <a:pt x="179" y="273"/>
                  </a:lnTo>
                  <a:lnTo>
                    <a:pt x="193" y="262"/>
                  </a:lnTo>
                  <a:lnTo>
                    <a:pt x="204" y="245"/>
                  </a:lnTo>
                  <a:lnTo>
                    <a:pt x="213" y="225"/>
                  </a:lnTo>
                  <a:lnTo>
                    <a:pt x="218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18" y="117"/>
                  </a:lnTo>
                  <a:lnTo>
                    <a:pt x="210" y="85"/>
                  </a:lnTo>
                  <a:lnTo>
                    <a:pt x="199" y="60"/>
                  </a:lnTo>
                  <a:lnTo>
                    <a:pt x="182" y="40"/>
                  </a:lnTo>
                  <a:lnTo>
                    <a:pt x="173" y="31"/>
                  </a:lnTo>
                  <a:lnTo>
                    <a:pt x="162" y="29"/>
                  </a:lnTo>
                  <a:lnTo>
                    <a:pt x="150" y="23"/>
                  </a:lnTo>
                  <a:lnTo>
                    <a:pt x="136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1733"/>
            <p:cNvSpPr>
              <a:spLocks/>
            </p:cNvSpPr>
            <p:nvPr/>
          </p:nvSpPr>
          <p:spPr bwMode="auto">
            <a:xfrm>
              <a:off x="2493" y="3058"/>
              <a:ext cx="182" cy="362"/>
            </a:xfrm>
            <a:custGeom>
              <a:avLst/>
              <a:gdLst>
                <a:gd name="T0" fmla="*/ 86 w 182"/>
                <a:gd name="T1" fmla="*/ 0 h 361"/>
                <a:gd name="T2" fmla="*/ 86 w 182"/>
                <a:gd name="T3" fmla="*/ 60 h 361"/>
                <a:gd name="T4" fmla="*/ 174 w 182"/>
                <a:gd name="T5" fmla="*/ 60 h 361"/>
                <a:gd name="T6" fmla="*/ 151 w 182"/>
                <a:gd name="T7" fmla="*/ 85 h 361"/>
                <a:gd name="T8" fmla="*/ 83 w 182"/>
                <a:gd name="T9" fmla="*/ 85 h 361"/>
                <a:gd name="T10" fmla="*/ 83 w 182"/>
                <a:gd name="T11" fmla="*/ 273 h 361"/>
                <a:gd name="T12" fmla="*/ 83 w 182"/>
                <a:gd name="T13" fmla="*/ 273 h 361"/>
                <a:gd name="T14" fmla="*/ 83 w 182"/>
                <a:gd name="T15" fmla="*/ 290 h 361"/>
                <a:gd name="T16" fmla="*/ 86 w 182"/>
                <a:gd name="T17" fmla="*/ 302 h 361"/>
                <a:gd name="T18" fmla="*/ 91 w 182"/>
                <a:gd name="T19" fmla="*/ 313 h 361"/>
                <a:gd name="T20" fmla="*/ 97 w 182"/>
                <a:gd name="T21" fmla="*/ 324 h 361"/>
                <a:gd name="T22" fmla="*/ 105 w 182"/>
                <a:gd name="T23" fmla="*/ 330 h 361"/>
                <a:gd name="T24" fmla="*/ 117 w 182"/>
                <a:gd name="T25" fmla="*/ 336 h 361"/>
                <a:gd name="T26" fmla="*/ 128 w 182"/>
                <a:gd name="T27" fmla="*/ 339 h 361"/>
                <a:gd name="T28" fmla="*/ 142 w 182"/>
                <a:gd name="T29" fmla="*/ 341 h 361"/>
                <a:gd name="T30" fmla="*/ 142 w 182"/>
                <a:gd name="T31" fmla="*/ 341 h 361"/>
                <a:gd name="T32" fmla="*/ 157 w 182"/>
                <a:gd name="T33" fmla="*/ 339 h 361"/>
                <a:gd name="T34" fmla="*/ 165 w 182"/>
                <a:gd name="T35" fmla="*/ 336 h 361"/>
                <a:gd name="T36" fmla="*/ 165 w 182"/>
                <a:gd name="T37" fmla="*/ 336 h 361"/>
                <a:gd name="T38" fmla="*/ 182 w 182"/>
                <a:gd name="T39" fmla="*/ 324 h 361"/>
                <a:gd name="T40" fmla="*/ 182 w 182"/>
                <a:gd name="T41" fmla="*/ 324 h 361"/>
                <a:gd name="T42" fmla="*/ 182 w 182"/>
                <a:gd name="T43" fmla="*/ 330 h 361"/>
                <a:gd name="T44" fmla="*/ 179 w 182"/>
                <a:gd name="T45" fmla="*/ 339 h 361"/>
                <a:gd name="T46" fmla="*/ 162 w 182"/>
                <a:gd name="T47" fmla="*/ 353 h 361"/>
                <a:gd name="T48" fmla="*/ 162 w 182"/>
                <a:gd name="T49" fmla="*/ 353 h 361"/>
                <a:gd name="T50" fmla="*/ 154 w 182"/>
                <a:gd name="T51" fmla="*/ 358 h 361"/>
                <a:gd name="T52" fmla="*/ 142 w 182"/>
                <a:gd name="T53" fmla="*/ 364 h 361"/>
                <a:gd name="T54" fmla="*/ 131 w 182"/>
                <a:gd name="T55" fmla="*/ 367 h 361"/>
                <a:gd name="T56" fmla="*/ 117 w 182"/>
                <a:gd name="T57" fmla="*/ 367 h 361"/>
                <a:gd name="T58" fmla="*/ 117 w 182"/>
                <a:gd name="T59" fmla="*/ 367 h 361"/>
                <a:gd name="T60" fmla="*/ 100 w 182"/>
                <a:gd name="T61" fmla="*/ 367 h 361"/>
                <a:gd name="T62" fmla="*/ 83 w 182"/>
                <a:gd name="T63" fmla="*/ 361 h 361"/>
                <a:gd name="T64" fmla="*/ 66 w 182"/>
                <a:gd name="T65" fmla="*/ 353 h 361"/>
                <a:gd name="T66" fmla="*/ 54 w 182"/>
                <a:gd name="T67" fmla="*/ 341 h 361"/>
                <a:gd name="T68" fmla="*/ 54 w 182"/>
                <a:gd name="T69" fmla="*/ 341 h 361"/>
                <a:gd name="T70" fmla="*/ 43 w 182"/>
                <a:gd name="T71" fmla="*/ 330 h 361"/>
                <a:gd name="T72" fmla="*/ 34 w 182"/>
                <a:gd name="T73" fmla="*/ 313 h 361"/>
                <a:gd name="T74" fmla="*/ 29 w 182"/>
                <a:gd name="T75" fmla="*/ 296 h 361"/>
                <a:gd name="T76" fmla="*/ 29 w 182"/>
                <a:gd name="T77" fmla="*/ 273 h 361"/>
                <a:gd name="T78" fmla="*/ 29 w 182"/>
                <a:gd name="T79" fmla="*/ 85 h 361"/>
                <a:gd name="T80" fmla="*/ 0 w 182"/>
                <a:gd name="T81" fmla="*/ 85 h 361"/>
                <a:gd name="T82" fmla="*/ 86 w 182"/>
                <a:gd name="T83" fmla="*/ 0 h 361"/>
                <a:gd name="T84" fmla="*/ 86 w 182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2" h="361">
                  <a:moveTo>
                    <a:pt x="86" y="0"/>
                  </a:moveTo>
                  <a:lnTo>
                    <a:pt x="86" y="60"/>
                  </a:lnTo>
                  <a:lnTo>
                    <a:pt x="174" y="60"/>
                  </a:lnTo>
                  <a:lnTo>
                    <a:pt x="151" y="85"/>
                  </a:lnTo>
                  <a:lnTo>
                    <a:pt x="83" y="85"/>
                  </a:lnTo>
                  <a:lnTo>
                    <a:pt x="83" y="267"/>
                  </a:lnTo>
                  <a:lnTo>
                    <a:pt x="83" y="284"/>
                  </a:lnTo>
                  <a:lnTo>
                    <a:pt x="86" y="296"/>
                  </a:lnTo>
                  <a:lnTo>
                    <a:pt x="91" y="307"/>
                  </a:lnTo>
                  <a:lnTo>
                    <a:pt x="97" y="318"/>
                  </a:lnTo>
                  <a:lnTo>
                    <a:pt x="105" y="324"/>
                  </a:lnTo>
                  <a:lnTo>
                    <a:pt x="117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7" y="333"/>
                  </a:lnTo>
                  <a:lnTo>
                    <a:pt x="165" y="330"/>
                  </a:lnTo>
                  <a:lnTo>
                    <a:pt x="182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4" y="352"/>
                  </a:lnTo>
                  <a:lnTo>
                    <a:pt x="142" y="358"/>
                  </a:lnTo>
                  <a:lnTo>
                    <a:pt x="131" y="361"/>
                  </a:lnTo>
                  <a:lnTo>
                    <a:pt x="117" y="361"/>
                  </a:lnTo>
                  <a:lnTo>
                    <a:pt x="100" y="361"/>
                  </a:lnTo>
                  <a:lnTo>
                    <a:pt x="83" y="355"/>
                  </a:lnTo>
                  <a:lnTo>
                    <a:pt x="66" y="347"/>
                  </a:lnTo>
                  <a:lnTo>
                    <a:pt x="54" y="335"/>
                  </a:lnTo>
                  <a:lnTo>
                    <a:pt x="43" y="324"/>
                  </a:lnTo>
                  <a:lnTo>
                    <a:pt x="34" y="307"/>
                  </a:lnTo>
                  <a:lnTo>
                    <a:pt x="29" y="290"/>
                  </a:lnTo>
                  <a:lnTo>
                    <a:pt x="29" y="267"/>
                  </a:lnTo>
                  <a:lnTo>
                    <a:pt x="29" y="85"/>
                  </a:lnTo>
                  <a:lnTo>
                    <a:pt x="0" y="85"/>
                  </a:ln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1734"/>
            <p:cNvSpPr>
              <a:spLocks/>
            </p:cNvSpPr>
            <p:nvPr/>
          </p:nvSpPr>
          <p:spPr bwMode="auto">
            <a:xfrm>
              <a:off x="2694" y="2971"/>
              <a:ext cx="290" cy="443"/>
            </a:xfrm>
            <a:custGeom>
              <a:avLst/>
              <a:gdLst>
                <a:gd name="T0" fmla="*/ 176 w 290"/>
                <a:gd name="T1" fmla="*/ 139 h 443"/>
                <a:gd name="T2" fmla="*/ 213 w 290"/>
                <a:gd name="T3" fmla="*/ 145 h 443"/>
                <a:gd name="T4" fmla="*/ 244 w 290"/>
                <a:gd name="T5" fmla="*/ 162 h 443"/>
                <a:gd name="T6" fmla="*/ 256 w 290"/>
                <a:gd name="T7" fmla="*/ 176 h 443"/>
                <a:gd name="T8" fmla="*/ 270 w 290"/>
                <a:gd name="T9" fmla="*/ 207 h 443"/>
                <a:gd name="T10" fmla="*/ 273 w 290"/>
                <a:gd name="T11" fmla="*/ 421 h 443"/>
                <a:gd name="T12" fmla="*/ 273 w 290"/>
                <a:gd name="T13" fmla="*/ 429 h 443"/>
                <a:gd name="T14" fmla="*/ 276 w 290"/>
                <a:gd name="T15" fmla="*/ 435 h 443"/>
                <a:gd name="T16" fmla="*/ 199 w 290"/>
                <a:gd name="T17" fmla="*/ 443 h 443"/>
                <a:gd name="T18" fmla="*/ 207 w 290"/>
                <a:gd name="T19" fmla="*/ 438 h 443"/>
                <a:gd name="T20" fmla="*/ 216 w 290"/>
                <a:gd name="T21" fmla="*/ 426 h 443"/>
                <a:gd name="T22" fmla="*/ 216 w 290"/>
                <a:gd name="T23" fmla="*/ 250 h 443"/>
                <a:gd name="T24" fmla="*/ 216 w 290"/>
                <a:gd name="T25" fmla="*/ 233 h 443"/>
                <a:gd name="T26" fmla="*/ 207 w 290"/>
                <a:gd name="T27" fmla="*/ 207 h 443"/>
                <a:gd name="T28" fmla="*/ 202 w 290"/>
                <a:gd name="T29" fmla="*/ 196 h 443"/>
                <a:gd name="T30" fmla="*/ 179 w 290"/>
                <a:gd name="T31" fmla="*/ 182 h 443"/>
                <a:gd name="T32" fmla="*/ 148 w 290"/>
                <a:gd name="T33" fmla="*/ 176 h 443"/>
                <a:gd name="T34" fmla="*/ 128 w 290"/>
                <a:gd name="T35" fmla="*/ 179 h 443"/>
                <a:gd name="T36" fmla="*/ 108 w 290"/>
                <a:gd name="T37" fmla="*/ 188 h 443"/>
                <a:gd name="T38" fmla="*/ 77 w 290"/>
                <a:gd name="T39" fmla="*/ 210 h 443"/>
                <a:gd name="T40" fmla="*/ 77 w 290"/>
                <a:gd name="T41" fmla="*/ 421 h 443"/>
                <a:gd name="T42" fmla="*/ 82 w 290"/>
                <a:gd name="T43" fmla="*/ 432 h 443"/>
                <a:gd name="T44" fmla="*/ 88 w 290"/>
                <a:gd name="T45" fmla="*/ 438 h 443"/>
                <a:gd name="T46" fmla="*/ 6 w 290"/>
                <a:gd name="T47" fmla="*/ 443 h 443"/>
                <a:gd name="T48" fmla="*/ 11 w 290"/>
                <a:gd name="T49" fmla="*/ 438 h 443"/>
                <a:gd name="T50" fmla="*/ 20 w 290"/>
                <a:gd name="T51" fmla="*/ 426 h 443"/>
                <a:gd name="T52" fmla="*/ 20 w 290"/>
                <a:gd name="T53" fmla="*/ 40 h 443"/>
                <a:gd name="T54" fmla="*/ 20 w 290"/>
                <a:gd name="T55" fmla="*/ 31 h 443"/>
                <a:gd name="T56" fmla="*/ 17 w 290"/>
                <a:gd name="T57" fmla="*/ 23 h 443"/>
                <a:gd name="T58" fmla="*/ 77 w 290"/>
                <a:gd name="T59" fmla="*/ 0 h 443"/>
                <a:gd name="T60" fmla="*/ 77 w 290"/>
                <a:gd name="T61" fmla="*/ 185 h 443"/>
                <a:gd name="T62" fmla="*/ 128 w 290"/>
                <a:gd name="T63" fmla="*/ 151 h 443"/>
                <a:gd name="T64" fmla="*/ 176 w 290"/>
                <a:gd name="T65" fmla="*/ 139 h 4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0" h="443">
                  <a:moveTo>
                    <a:pt x="176" y="139"/>
                  </a:moveTo>
                  <a:lnTo>
                    <a:pt x="176" y="139"/>
                  </a:lnTo>
                  <a:lnTo>
                    <a:pt x="193" y="139"/>
                  </a:lnTo>
                  <a:lnTo>
                    <a:pt x="213" y="145"/>
                  </a:lnTo>
                  <a:lnTo>
                    <a:pt x="230" y="153"/>
                  </a:lnTo>
                  <a:lnTo>
                    <a:pt x="244" y="162"/>
                  </a:lnTo>
                  <a:lnTo>
                    <a:pt x="256" y="176"/>
                  </a:lnTo>
                  <a:lnTo>
                    <a:pt x="264" y="190"/>
                  </a:lnTo>
                  <a:lnTo>
                    <a:pt x="270" y="207"/>
                  </a:lnTo>
                  <a:lnTo>
                    <a:pt x="273" y="227"/>
                  </a:lnTo>
                  <a:lnTo>
                    <a:pt x="273" y="421"/>
                  </a:lnTo>
                  <a:lnTo>
                    <a:pt x="273" y="429"/>
                  </a:lnTo>
                  <a:lnTo>
                    <a:pt x="276" y="435"/>
                  </a:lnTo>
                  <a:lnTo>
                    <a:pt x="290" y="443"/>
                  </a:lnTo>
                  <a:lnTo>
                    <a:pt x="199" y="443"/>
                  </a:lnTo>
                  <a:lnTo>
                    <a:pt x="207" y="438"/>
                  </a:lnTo>
                  <a:lnTo>
                    <a:pt x="213" y="432"/>
                  </a:lnTo>
                  <a:lnTo>
                    <a:pt x="216" y="426"/>
                  </a:lnTo>
                  <a:lnTo>
                    <a:pt x="216" y="421"/>
                  </a:lnTo>
                  <a:lnTo>
                    <a:pt x="216" y="250"/>
                  </a:lnTo>
                  <a:lnTo>
                    <a:pt x="216" y="233"/>
                  </a:lnTo>
                  <a:lnTo>
                    <a:pt x="213" y="219"/>
                  </a:lnTo>
                  <a:lnTo>
                    <a:pt x="207" y="207"/>
                  </a:lnTo>
                  <a:lnTo>
                    <a:pt x="202" y="196"/>
                  </a:lnTo>
                  <a:lnTo>
                    <a:pt x="190" y="188"/>
                  </a:lnTo>
                  <a:lnTo>
                    <a:pt x="179" y="182"/>
                  </a:lnTo>
                  <a:lnTo>
                    <a:pt x="165" y="179"/>
                  </a:lnTo>
                  <a:lnTo>
                    <a:pt x="148" y="176"/>
                  </a:lnTo>
                  <a:lnTo>
                    <a:pt x="128" y="179"/>
                  </a:lnTo>
                  <a:lnTo>
                    <a:pt x="108" y="188"/>
                  </a:lnTo>
                  <a:lnTo>
                    <a:pt x="91" y="196"/>
                  </a:lnTo>
                  <a:lnTo>
                    <a:pt x="77" y="210"/>
                  </a:lnTo>
                  <a:lnTo>
                    <a:pt x="77" y="421"/>
                  </a:lnTo>
                  <a:lnTo>
                    <a:pt x="80" y="426"/>
                  </a:lnTo>
                  <a:lnTo>
                    <a:pt x="82" y="432"/>
                  </a:lnTo>
                  <a:lnTo>
                    <a:pt x="88" y="438"/>
                  </a:lnTo>
                  <a:lnTo>
                    <a:pt x="97" y="443"/>
                  </a:lnTo>
                  <a:lnTo>
                    <a:pt x="6" y="443"/>
                  </a:lnTo>
                  <a:lnTo>
                    <a:pt x="11" y="438"/>
                  </a:lnTo>
                  <a:lnTo>
                    <a:pt x="17" y="432"/>
                  </a:lnTo>
                  <a:lnTo>
                    <a:pt x="20" y="426"/>
                  </a:lnTo>
                  <a:lnTo>
                    <a:pt x="20" y="421"/>
                  </a:lnTo>
                  <a:lnTo>
                    <a:pt x="20" y="40"/>
                  </a:lnTo>
                  <a:lnTo>
                    <a:pt x="20" y="31"/>
                  </a:lnTo>
                  <a:lnTo>
                    <a:pt x="17" y="23"/>
                  </a:lnTo>
                  <a:lnTo>
                    <a:pt x="0" y="14"/>
                  </a:lnTo>
                  <a:lnTo>
                    <a:pt x="77" y="0"/>
                  </a:lnTo>
                  <a:lnTo>
                    <a:pt x="77" y="185"/>
                  </a:lnTo>
                  <a:lnTo>
                    <a:pt x="102" y="165"/>
                  </a:lnTo>
                  <a:lnTo>
                    <a:pt x="128" y="151"/>
                  </a:lnTo>
                  <a:lnTo>
                    <a:pt x="153" y="142"/>
                  </a:lnTo>
                  <a:lnTo>
                    <a:pt x="176" y="13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1735"/>
            <p:cNvSpPr>
              <a:spLocks/>
            </p:cNvSpPr>
            <p:nvPr/>
          </p:nvSpPr>
          <p:spPr bwMode="auto">
            <a:xfrm>
              <a:off x="3275" y="3109"/>
              <a:ext cx="474" cy="305"/>
            </a:xfrm>
            <a:custGeom>
              <a:avLst/>
              <a:gdLst>
                <a:gd name="T0" fmla="*/ 358 w 475"/>
                <a:gd name="T1" fmla="*/ 0 h 304"/>
                <a:gd name="T2" fmla="*/ 392 w 475"/>
                <a:gd name="T3" fmla="*/ 6 h 304"/>
                <a:gd name="T4" fmla="*/ 423 w 475"/>
                <a:gd name="T5" fmla="*/ 23 h 304"/>
                <a:gd name="T6" fmla="*/ 438 w 475"/>
                <a:gd name="T7" fmla="*/ 37 h 304"/>
                <a:gd name="T8" fmla="*/ 452 w 475"/>
                <a:gd name="T9" fmla="*/ 68 h 304"/>
                <a:gd name="T10" fmla="*/ 452 w 475"/>
                <a:gd name="T11" fmla="*/ 288 h 304"/>
                <a:gd name="T12" fmla="*/ 455 w 475"/>
                <a:gd name="T13" fmla="*/ 293 h 304"/>
                <a:gd name="T14" fmla="*/ 457 w 475"/>
                <a:gd name="T15" fmla="*/ 299 h 304"/>
                <a:gd name="T16" fmla="*/ 381 w 475"/>
                <a:gd name="T17" fmla="*/ 310 h 304"/>
                <a:gd name="T18" fmla="*/ 386 w 475"/>
                <a:gd name="T19" fmla="*/ 305 h 304"/>
                <a:gd name="T20" fmla="*/ 398 w 475"/>
                <a:gd name="T21" fmla="*/ 293 h 304"/>
                <a:gd name="T22" fmla="*/ 398 w 475"/>
                <a:gd name="T23" fmla="*/ 108 h 304"/>
                <a:gd name="T24" fmla="*/ 398 w 475"/>
                <a:gd name="T25" fmla="*/ 91 h 304"/>
                <a:gd name="T26" fmla="*/ 389 w 475"/>
                <a:gd name="T27" fmla="*/ 66 h 304"/>
                <a:gd name="T28" fmla="*/ 381 w 475"/>
                <a:gd name="T29" fmla="*/ 57 h 304"/>
                <a:gd name="T30" fmla="*/ 361 w 475"/>
                <a:gd name="T31" fmla="*/ 43 h 304"/>
                <a:gd name="T32" fmla="*/ 330 w 475"/>
                <a:gd name="T33" fmla="*/ 37 h 304"/>
                <a:gd name="T34" fmla="*/ 310 w 475"/>
                <a:gd name="T35" fmla="*/ 40 h 304"/>
                <a:gd name="T36" fmla="*/ 276 w 475"/>
                <a:gd name="T37" fmla="*/ 60 h 304"/>
                <a:gd name="T38" fmla="*/ 261 w 475"/>
                <a:gd name="T39" fmla="*/ 77 h 304"/>
                <a:gd name="T40" fmla="*/ 261 w 475"/>
                <a:gd name="T41" fmla="*/ 288 h 304"/>
                <a:gd name="T42" fmla="*/ 264 w 475"/>
                <a:gd name="T43" fmla="*/ 293 h 304"/>
                <a:gd name="T44" fmla="*/ 267 w 475"/>
                <a:gd name="T45" fmla="*/ 299 h 304"/>
                <a:gd name="T46" fmla="*/ 194 w 475"/>
                <a:gd name="T47" fmla="*/ 310 h 304"/>
                <a:gd name="T48" fmla="*/ 202 w 475"/>
                <a:gd name="T49" fmla="*/ 305 h 304"/>
                <a:gd name="T50" fmla="*/ 211 w 475"/>
                <a:gd name="T51" fmla="*/ 293 h 304"/>
                <a:gd name="T52" fmla="*/ 211 w 475"/>
                <a:gd name="T53" fmla="*/ 105 h 304"/>
                <a:gd name="T54" fmla="*/ 211 w 475"/>
                <a:gd name="T55" fmla="*/ 88 h 304"/>
                <a:gd name="T56" fmla="*/ 202 w 475"/>
                <a:gd name="T57" fmla="*/ 63 h 304"/>
                <a:gd name="T58" fmla="*/ 185 w 475"/>
                <a:gd name="T59" fmla="*/ 46 h 304"/>
                <a:gd name="T60" fmla="*/ 160 w 475"/>
                <a:gd name="T61" fmla="*/ 37 h 304"/>
                <a:gd name="T62" fmla="*/ 145 w 475"/>
                <a:gd name="T63" fmla="*/ 37 h 304"/>
                <a:gd name="T64" fmla="*/ 108 w 475"/>
                <a:gd name="T65" fmla="*/ 46 h 304"/>
                <a:gd name="T66" fmla="*/ 80 w 475"/>
                <a:gd name="T67" fmla="*/ 68 h 304"/>
                <a:gd name="T68" fmla="*/ 80 w 475"/>
                <a:gd name="T69" fmla="*/ 288 h 304"/>
                <a:gd name="T70" fmla="*/ 83 w 475"/>
                <a:gd name="T71" fmla="*/ 299 h 304"/>
                <a:gd name="T72" fmla="*/ 97 w 475"/>
                <a:gd name="T73" fmla="*/ 310 h 304"/>
                <a:gd name="T74" fmla="*/ 6 w 475"/>
                <a:gd name="T75" fmla="*/ 310 h 304"/>
                <a:gd name="T76" fmla="*/ 20 w 475"/>
                <a:gd name="T77" fmla="*/ 299 h 304"/>
                <a:gd name="T78" fmla="*/ 23 w 475"/>
                <a:gd name="T79" fmla="*/ 288 h 304"/>
                <a:gd name="T80" fmla="*/ 23 w 475"/>
                <a:gd name="T81" fmla="*/ 40 h 304"/>
                <a:gd name="T82" fmla="*/ 18 w 475"/>
                <a:gd name="T83" fmla="*/ 23 h 304"/>
                <a:gd name="T84" fmla="*/ 9 w 475"/>
                <a:gd name="T85" fmla="*/ 17 h 304"/>
                <a:gd name="T86" fmla="*/ 80 w 475"/>
                <a:gd name="T87" fmla="*/ 0 h 304"/>
                <a:gd name="T88" fmla="*/ 80 w 475"/>
                <a:gd name="T89" fmla="*/ 43 h 304"/>
                <a:gd name="T90" fmla="*/ 123 w 475"/>
                <a:gd name="T91" fmla="*/ 14 h 304"/>
                <a:gd name="T92" fmla="*/ 134 w 475"/>
                <a:gd name="T93" fmla="*/ 9 h 304"/>
                <a:gd name="T94" fmla="*/ 160 w 475"/>
                <a:gd name="T95" fmla="*/ 0 h 304"/>
                <a:gd name="T96" fmla="*/ 174 w 475"/>
                <a:gd name="T97" fmla="*/ 0 h 304"/>
                <a:gd name="T98" fmla="*/ 202 w 475"/>
                <a:gd name="T99" fmla="*/ 3 h 304"/>
                <a:gd name="T100" fmla="*/ 228 w 475"/>
                <a:gd name="T101" fmla="*/ 14 h 304"/>
                <a:gd name="T102" fmla="*/ 237 w 475"/>
                <a:gd name="T103" fmla="*/ 23 h 304"/>
                <a:gd name="T104" fmla="*/ 250 w 475"/>
                <a:gd name="T105" fmla="*/ 43 h 304"/>
                <a:gd name="T106" fmla="*/ 256 w 475"/>
                <a:gd name="T107" fmla="*/ 57 h 304"/>
                <a:gd name="T108" fmla="*/ 301 w 475"/>
                <a:gd name="T109" fmla="*/ 17 h 304"/>
                <a:gd name="T110" fmla="*/ 315 w 475"/>
                <a:gd name="T111" fmla="*/ 9 h 304"/>
                <a:gd name="T112" fmla="*/ 344 w 475"/>
                <a:gd name="T113" fmla="*/ 0 h 304"/>
                <a:gd name="T114" fmla="*/ 358 w 475"/>
                <a:gd name="T115" fmla="*/ 0 h 3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475" h="304">
                  <a:moveTo>
                    <a:pt x="364" y="0"/>
                  </a:moveTo>
                  <a:lnTo>
                    <a:pt x="364" y="0"/>
                  </a:lnTo>
                  <a:lnTo>
                    <a:pt x="381" y="0"/>
                  </a:lnTo>
                  <a:lnTo>
                    <a:pt x="398" y="6"/>
                  </a:lnTo>
                  <a:lnTo>
                    <a:pt x="415" y="14"/>
                  </a:lnTo>
                  <a:lnTo>
                    <a:pt x="429" y="23"/>
                  </a:lnTo>
                  <a:lnTo>
                    <a:pt x="444" y="37"/>
                  </a:lnTo>
                  <a:lnTo>
                    <a:pt x="452" y="51"/>
                  </a:lnTo>
                  <a:lnTo>
                    <a:pt x="458" y="68"/>
                  </a:lnTo>
                  <a:lnTo>
                    <a:pt x="458" y="88"/>
                  </a:lnTo>
                  <a:lnTo>
                    <a:pt x="458" y="282"/>
                  </a:lnTo>
                  <a:lnTo>
                    <a:pt x="461" y="287"/>
                  </a:lnTo>
                  <a:lnTo>
                    <a:pt x="463" y="293"/>
                  </a:lnTo>
                  <a:lnTo>
                    <a:pt x="475" y="304"/>
                  </a:lnTo>
                  <a:lnTo>
                    <a:pt x="387" y="304"/>
                  </a:lnTo>
                  <a:lnTo>
                    <a:pt x="392" y="299"/>
                  </a:lnTo>
                  <a:lnTo>
                    <a:pt x="398" y="293"/>
                  </a:lnTo>
                  <a:lnTo>
                    <a:pt x="404" y="287"/>
                  </a:lnTo>
                  <a:lnTo>
                    <a:pt x="404" y="282"/>
                  </a:lnTo>
                  <a:lnTo>
                    <a:pt x="404" y="108"/>
                  </a:lnTo>
                  <a:lnTo>
                    <a:pt x="404" y="91"/>
                  </a:lnTo>
                  <a:lnTo>
                    <a:pt x="401" y="80"/>
                  </a:lnTo>
                  <a:lnTo>
                    <a:pt x="395" y="66"/>
                  </a:lnTo>
                  <a:lnTo>
                    <a:pt x="387" y="57"/>
                  </a:lnTo>
                  <a:lnTo>
                    <a:pt x="378" y="49"/>
                  </a:lnTo>
                  <a:lnTo>
                    <a:pt x="367" y="43"/>
                  </a:lnTo>
                  <a:lnTo>
                    <a:pt x="353" y="37"/>
                  </a:lnTo>
                  <a:lnTo>
                    <a:pt x="336" y="37"/>
                  </a:lnTo>
                  <a:lnTo>
                    <a:pt x="316" y="40"/>
                  </a:lnTo>
                  <a:lnTo>
                    <a:pt x="299" y="46"/>
                  </a:lnTo>
                  <a:lnTo>
                    <a:pt x="282" y="60"/>
                  </a:lnTo>
                  <a:lnTo>
                    <a:pt x="267" y="77"/>
                  </a:lnTo>
                  <a:lnTo>
                    <a:pt x="267" y="85"/>
                  </a:lnTo>
                  <a:lnTo>
                    <a:pt x="267" y="282"/>
                  </a:lnTo>
                  <a:lnTo>
                    <a:pt x="270" y="287"/>
                  </a:lnTo>
                  <a:lnTo>
                    <a:pt x="273" y="293"/>
                  </a:lnTo>
                  <a:lnTo>
                    <a:pt x="285" y="304"/>
                  </a:lnTo>
                  <a:lnTo>
                    <a:pt x="194" y="304"/>
                  </a:lnTo>
                  <a:lnTo>
                    <a:pt x="202" y="299"/>
                  </a:lnTo>
                  <a:lnTo>
                    <a:pt x="208" y="293"/>
                  </a:lnTo>
                  <a:lnTo>
                    <a:pt x="211" y="287"/>
                  </a:lnTo>
                  <a:lnTo>
                    <a:pt x="211" y="282"/>
                  </a:lnTo>
                  <a:lnTo>
                    <a:pt x="211" y="105"/>
                  </a:lnTo>
                  <a:lnTo>
                    <a:pt x="211" y="88"/>
                  </a:lnTo>
                  <a:lnTo>
                    <a:pt x="208" y="74"/>
                  </a:lnTo>
                  <a:lnTo>
                    <a:pt x="202" y="63"/>
                  </a:lnTo>
                  <a:lnTo>
                    <a:pt x="194" y="54"/>
                  </a:lnTo>
                  <a:lnTo>
                    <a:pt x="185" y="46"/>
                  </a:lnTo>
                  <a:lnTo>
                    <a:pt x="174" y="40"/>
                  </a:lnTo>
                  <a:lnTo>
                    <a:pt x="160" y="37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0" y="68"/>
                  </a:lnTo>
                  <a:lnTo>
                    <a:pt x="80" y="282"/>
                  </a:lnTo>
                  <a:lnTo>
                    <a:pt x="80" y="287"/>
                  </a:lnTo>
                  <a:lnTo>
                    <a:pt x="83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5" y="299"/>
                  </a:lnTo>
                  <a:lnTo>
                    <a:pt x="20" y="293"/>
                  </a:lnTo>
                  <a:lnTo>
                    <a:pt x="23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3" y="31"/>
                  </a:lnTo>
                  <a:lnTo>
                    <a:pt x="18" y="23"/>
                  </a:lnTo>
                  <a:lnTo>
                    <a:pt x="9" y="17"/>
                  </a:lnTo>
                  <a:lnTo>
                    <a:pt x="0" y="14"/>
                  </a:lnTo>
                  <a:lnTo>
                    <a:pt x="80" y="0"/>
                  </a:lnTo>
                  <a:lnTo>
                    <a:pt x="80" y="43"/>
                  </a:lnTo>
                  <a:lnTo>
                    <a:pt x="100" y="29"/>
                  </a:lnTo>
                  <a:lnTo>
                    <a:pt x="123" y="14"/>
                  </a:lnTo>
                  <a:lnTo>
                    <a:pt x="134" y="9"/>
                  </a:lnTo>
                  <a:lnTo>
                    <a:pt x="145" y="3"/>
                  </a:lnTo>
                  <a:lnTo>
                    <a:pt x="160" y="0"/>
                  </a:lnTo>
                  <a:lnTo>
                    <a:pt x="174" y="0"/>
                  </a:lnTo>
                  <a:lnTo>
                    <a:pt x="188" y="0"/>
                  </a:lnTo>
                  <a:lnTo>
                    <a:pt x="202" y="3"/>
                  </a:lnTo>
                  <a:lnTo>
                    <a:pt x="213" y="9"/>
                  </a:lnTo>
                  <a:lnTo>
                    <a:pt x="228" y="14"/>
                  </a:lnTo>
                  <a:lnTo>
                    <a:pt x="239" y="23"/>
                  </a:lnTo>
                  <a:lnTo>
                    <a:pt x="248" y="31"/>
                  </a:lnTo>
                  <a:lnTo>
                    <a:pt x="256" y="43"/>
                  </a:lnTo>
                  <a:lnTo>
                    <a:pt x="262" y="57"/>
                  </a:lnTo>
                  <a:lnTo>
                    <a:pt x="282" y="34"/>
                  </a:lnTo>
                  <a:lnTo>
                    <a:pt x="307" y="17"/>
                  </a:lnTo>
                  <a:lnTo>
                    <a:pt x="321" y="9"/>
                  </a:lnTo>
                  <a:lnTo>
                    <a:pt x="336" y="3"/>
                  </a:lnTo>
                  <a:lnTo>
                    <a:pt x="350" y="0"/>
                  </a:lnTo>
                  <a:lnTo>
                    <a:pt x="364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1736"/>
            <p:cNvSpPr>
              <a:spLocks/>
            </p:cNvSpPr>
            <p:nvPr/>
          </p:nvSpPr>
          <p:spPr bwMode="auto">
            <a:xfrm>
              <a:off x="4071" y="3058"/>
              <a:ext cx="184" cy="362"/>
            </a:xfrm>
            <a:custGeom>
              <a:avLst/>
              <a:gdLst>
                <a:gd name="T0" fmla="*/ 85 w 184"/>
                <a:gd name="T1" fmla="*/ 0 h 361"/>
                <a:gd name="T2" fmla="*/ 85 w 184"/>
                <a:gd name="T3" fmla="*/ 60 h 361"/>
                <a:gd name="T4" fmla="*/ 173 w 184"/>
                <a:gd name="T5" fmla="*/ 60 h 361"/>
                <a:gd name="T6" fmla="*/ 150 w 184"/>
                <a:gd name="T7" fmla="*/ 85 h 361"/>
                <a:gd name="T8" fmla="*/ 82 w 184"/>
                <a:gd name="T9" fmla="*/ 85 h 361"/>
                <a:gd name="T10" fmla="*/ 82 w 184"/>
                <a:gd name="T11" fmla="*/ 273 h 361"/>
                <a:gd name="T12" fmla="*/ 82 w 184"/>
                <a:gd name="T13" fmla="*/ 273 h 361"/>
                <a:gd name="T14" fmla="*/ 85 w 184"/>
                <a:gd name="T15" fmla="*/ 290 h 361"/>
                <a:gd name="T16" fmla="*/ 88 w 184"/>
                <a:gd name="T17" fmla="*/ 302 h 361"/>
                <a:gd name="T18" fmla="*/ 91 w 184"/>
                <a:gd name="T19" fmla="*/ 313 h 361"/>
                <a:gd name="T20" fmla="*/ 99 w 184"/>
                <a:gd name="T21" fmla="*/ 324 h 361"/>
                <a:gd name="T22" fmla="*/ 105 w 184"/>
                <a:gd name="T23" fmla="*/ 330 h 361"/>
                <a:gd name="T24" fmla="*/ 116 w 184"/>
                <a:gd name="T25" fmla="*/ 336 h 361"/>
                <a:gd name="T26" fmla="*/ 128 w 184"/>
                <a:gd name="T27" fmla="*/ 339 h 361"/>
                <a:gd name="T28" fmla="*/ 142 w 184"/>
                <a:gd name="T29" fmla="*/ 341 h 361"/>
                <a:gd name="T30" fmla="*/ 142 w 184"/>
                <a:gd name="T31" fmla="*/ 341 h 361"/>
                <a:gd name="T32" fmla="*/ 156 w 184"/>
                <a:gd name="T33" fmla="*/ 339 h 361"/>
                <a:gd name="T34" fmla="*/ 165 w 184"/>
                <a:gd name="T35" fmla="*/ 336 h 361"/>
                <a:gd name="T36" fmla="*/ 165 w 184"/>
                <a:gd name="T37" fmla="*/ 336 h 361"/>
                <a:gd name="T38" fmla="*/ 184 w 184"/>
                <a:gd name="T39" fmla="*/ 324 h 361"/>
                <a:gd name="T40" fmla="*/ 184 w 184"/>
                <a:gd name="T41" fmla="*/ 324 h 361"/>
                <a:gd name="T42" fmla="*/ 182 w 184"/>
                <a:gd name="T43" fmla="*/ 330 h 361"/>
                <a:gd name="T44" fmla="*/ 179 w 184"/>
                <a:gd name="T45" fmla="*/ 339 h 361"/>
                <a:gd name="T46" fmla="*/ 162 w 184"/>
                <a:gd name="T47" fmla="*/ 353 h 361"/>
                <a:gd name="T48" fmla="*/ 162 w 184"/>
                <a:gd name="T49" fmla="*/ 353 h 361"/>
                <a:gd name="T50" fmla="*/ 153 w 184"/>
                <a:gd name="T51" fmla="*/ 358 h 361"/>
                <a:gd name="T52" fmla="*/ 142 w 184"/>
                <a:gd name="T53" fmla="*/ 364 h 361"/>
                <a:gd name="T54" fmla="*/ 130 w 184"/>
                <a:gd name="T55" fmla="*/ 367 h 361"/>
                <a:gd name="T56" fmla="*/ 119 w 184"/>
                <a:gd name="T57" fmla="*/ 367 h 361"/>
                <a:gd name="T58" fmla="*/ 119 w 184"/>
                <a:gd name="T59" fmla="*/ 367 h 361"/>
                <a:gd name="T60" fmla="*/ 99 w 184"/>
                <a:gd name="T61" fmla="*/ 367 h 361"/>
                <a:gd name="T62" fmla="*/ 82 w 184"/>
                <a:gd name="T63" fmla="*/ 361 h 361"/>
                <a:gd name="T64" fmla="*/ 65 w 184"/>
                <a:gd name="T65" fmla="*/ 353 h 361"/>
                <a:gd name="T66" fmla="*/ 54 w 184"/>
                <a:gd name="T67" fmla="*/ 341 h 361"/>
                <a:gd name="T68" fmla="*/ 54 w 184"/>
                <a:gd name="T69" fmla="*/ 341 h 361"/>
                <a:gd name="T70" fmla="*/ 42 w 184"/>
                <a:gd name="T71" fmla="*/ 330 h 361"/>
                <a:gd name="T72" fmla="*/ 34 w 184"/>
                <a:gd name="T73" fmla="*/ 313 h 361"/>
                <a:gd name="T74" fmla="*/ 31 w 184"/>
                <a:gd name="T75" fmla="*/ 296 h 361"/>
                <a:gd name="T76" fmla="*/ 28 w 184"/>
                <a:gd name="T77" fmla="*/ 273 h 361"/>
                <a:gd name="T78" fmla="*/ 28 w 184"/>
                <a:gd name="T79" fmla="*/ 85 h 361"/>
                <a:gd name="T80" fmla="*/ 0 w 184"/>
                <a:gd name="T81" fmla="*/ 85 h 361"/>
                <a:gd name="T82" fmla="*/ 85 w 184"/>
                <a:gd name="T83" fmla="*/ 0 h 361"/>
                <a:gd name="T84" fmla="*/ 85 w 184"/>
                <a:gd name="T85" fmla="*/ 0 h 3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84" h="361">
                  <a:moveTo>
                    <a:pt x="85" y="0"/>
                  </a:moveTo>
                  <a:lnTo>
                    <a:pt x="85" y="60"/>
                  </a:lnTo>
                  <a:lnTo>
                    <a:pt x="173" y="60"/>
                  </a:lnTo>
                  <a:lnTo>
                    <a:pt x="150" y="85"/>
                  </a:lnTo>
                  <a:lnTo>
                    <a:pt x="82" y="85"/>
                  </a:lnTo>
                  <a:lnTo>
                    <a:pt x="82" y="267"/>
                  </a:lnTo>
                  <a:lnTo>
                    <a:pt x="85" y="284"/>
                  </a:lnTo>
                  <a:lnTo>
                    <a:pt x="88" y="296"/>
                  </a:lnTo>
                  <a:lnTo>
                    <a:pt x="91" y="307"/>
                  </a:lnTo>
                  <a:lnTo>
                    <a:pt x="99" y="318"/>
                  </a:lnTo>
                  <a:lnTo>
                    <a:pt x="105" y="324"/>
                  </a:lnTo>
                  <a:lnTo>
                    <a:pt x="116" y="330"/>
                  </a:lnTo>
                  <a:lnTo>
                    <a:pt x="128" y="333"/>
                  </a:lnTo>
                  <a:lnTo>
                    <a:pt x="142" y="335"/>
                  </a:lnTo>
                  <a:lnTo>
                    <a:pt x="156" y="333"/>
                  </a:lnTo>
                  <a:lnTo>
                    <a:pt x="165" y="330"/>
                  </a:lnTo>
                  <a:lnTo>
                    <a:pt x="184" y="318"/>
                  </a:lnTo>
                  <a:lnTo>
                    <a:pt x="182" y="324"/>
                  </a:lnTo>
                  <a:lnTo>
                    <a:pt x="179" y="333"/>
                  </a:lnTo>
                  <a:lnTo>
                    <a:pt x="162" y="347"/>
                  </a:lnTo>
                  <a:lnTo>
                    <a:pt x="153" y="352"/>
                  </a:lnTo>
                  <a:lnTo>
                    <a:pt x="142" y="358"/>
                  </a:lnTo>
                  <a:lnTo>
                    <a:pt x="130" y="361"/>
                  </a:lnTo>
                  <a:lnTo>
                    <a:pt x="119" y="361"/>
                  </a:lnTo>
                  <a:lnTo>
                    <a:pt x="99" y="361"/>
                  </a:lnTo>
                  <a:lnTo>
                    <a:pt x="82" y="355"/>
                  </a:lnTo>
                  <a:lnTo>
                    <a:pt x="65" y="347"/>
                  </a:lnTo>
                  <a:lnTo>
                    <a:pt x="54" y="335"/>
                  </a:lnTo>
                  <a:lnTo>
                    <a:pt x="42" y="324"/>
                  </a:lnTo>
                  <a:lnTo>
                    <a:pt x="34" y="307"/>
                  </a:lnTo>
                  <a:lnTo>
                    <a:pt x="31" y="290"/>
                  </a:lnTo>
                  <a:lnTo>
                    <a:pt x="28" y="267"/>
                  </a:lnTo>
                  <a:lnTo>
                    <a:pt x="28" y="85"/>
                  </a:lnTo>
                  <a:lnTo>
                    <a:pt x="0" y="85"/>
                  </a:ln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1737"/>
            <p:cNvSpPr>
              <a:spLocks noEditPoints="1"/>
            </p:cNvSpPr>
            <p:nvPr/>
          </p:nvSpPr>
          <p:spPr bwMode="auto">
            <a:xfrm>
              <a:off x="4253" y="3109"/>
              <a:ext cx="282" cy="311"/>
            </a:xfrm>
            <a:custGeom>
              <a:avLst/>
              <a:gdLst>
                <a:gd name="T0" fmla="*/ 138 w 284"/>
                <a:gd name="T1" fmla="*/ 0 h 310"/>
                <a:gd name="T2" fmla="*/ 178 w 284"/>
                <a:gd name="T3" fmla="*/ 6 h 310"/>
                <a:gd name="T4" fmla="*/ 211 w 284"/>
                <a:gd name="T5" fmla="*/ 23 h 310"/>
                <a:gd name="T6" fmla="*/ 223 w 284"/>
                <a:gd name="T7" fmla="*/ 34 h 310"/>
                <a:gd name="T8" fmla="*/ 249 w 284"/>
                <a:gd name="T9" fmla="*/ 63 h 310"/>
                <a:gd name="T10" fmla="*/ 257 w 284"/>
                <a:gd name="T11" fmla="*/ 80 h 310"/>
                <a:gd name="T12" fmla="*/ 269 w 284"/>
                <a:gd name="T13" fmla="*/ 117 h 310"/>
                <a:gd name="T14" fmla="*/ 272 w 284"/>
                <a:gd name="T15" fmla="*/ 162 h 310"/>
                <a:gd name="T16" fmla="*/ 272 w 284"/>
                <a:gd name="T17" fmla="*/ 180 h 310"/>
                <a:gd name="T18" fmla="*/ 260 w 284"/>
                <a:gd name="T19" fmla="*/ 216 h 310"/>
                <a:gd name="T20" fmla="*/ 255 w 284"/>
                <a:gd name="T21" fmla="*/ 236 h 310"/>
                <a:gd name="T22" fmla="*/ 232 w 284"/>
                <a:gd name="T23" fmla="*/ 268 h 310"/>
                <a:gd name="T24" fmla="*/ 208 w 284"/>
                <a:gd name="T25" fmla="*/ 296 h 310"/>
                <a:gd name="T26" fmla="*/ 192 w 284"/>
                <a:gd name="T27" fmla="*/ 305 h 310"/>
                <a:gd name="T28" fmla="*/ 155 w 284"/>
                <a:gd name="T29" fmla="*/ 316 h 310"/>
                <a:gd name="T30" fmla="*/ 136 w 284"/>
                <a:gd name="T31" fmla="*/ 316 h 310"/>
                <a:gd name="T32" fmla="*/ 87 w 284"/>
                <a:gd name="T33" fmla="*/ 310 h 310"/>
                <a:gd name="T34" fmla="*/ 68 w 284"/>
                <a:gd name="T35" fmla="*/ 299 h 310"/>
                <a:gd name="T36" fmla="*/ 45 w 284"/>
                <a:gd name="T37" fmla="*/ 279 h 310"/>
                <a:gd name="T38" fmla="*/ 36 w 284"/>
                <a:gd name="T39" fmla="*/ 270 h 310"/>
                <a:gd name="T40" fmla="*/ 11 w 284"/>
                <a:gd name="T41" fmla="*/ 219 h 310"/>
                <a:gd name="T42" fmla="*/ 0 w 284"/>
                <a:gd name="T43" fmla="*/ 162 h 310"/>
                <a:gd name="T44" fmla="*/ 2 w 284"/>
                <a:gd name="T45" fmla="*/ 137 h 310"/>
                <a:gd name="T46" fmla="*/ 11 w 284"/>
                <a:gd name="T47" fmla="*/ 100 h 310"/>
                <a:gd name="T48" fmla="*/ 19 w 284"/>
                <a:gd name="T49" fmla="*/ 80 h 310"/>
                <a:gd name="T50" fmla="*/ 39 w 284"/>
                <a:gd name="T51" fmla="*/ 49 h 310"/>
                <a:gd name="T52" fmla="*/ 68 w 284"/>
                <a:gd name="T53" fmla="*/ 23 h 310"/>
                <a:gd name="T54" fmla="*/ 79 w 284"/>
                <a:gd name="T55" fmla="*/ 12 h 310"/>
                <a:gd name="T56" fmla="*/ 116 w 284"/>
                <a:gd name="T57" fmla="*/ 0 h 310"/>
                <a:gd name="T58" fmla="*/ 138 w 284"/>
                <a:gd name="T59" fmla="*/ 0 h 310"/>
                <a:gd name="T60" fmla="*/ 133 w 284"/>
                <a:gd name="T61" fmla="*/ 23 h 310"/>
                <a:gd name="T62" fmla="*/ 96 w 284"/>
                <a:gd name="T63" fmla="*/ 34 h 310"/>
                <a:gd name="T64" fmla="*/ 71 w 284"/>
                <a:gd name="T65" fmla="*/ 66 h 310"/>
                <a:gd name="T66" fmla="*/ 68 w 284"/>
                <a:gd name="T67" fmla="*/ 85 h 310"/>
                <a:gd name="T68" fmla="*/ 59 w 284"/>
                <a:gd name="T69" fmla="*/ 131 h 310"/>
                <a:gd name="T70" fmla="*/ 59 w 284"/>
                <a:gd name="T71" fmla="*/ 165 h 310"/>
                <a:gd name="T72" fmla="*/ 68 w 284"/>
                <a:gd name="T73" fmla="*/ 216 h 310"/>
                <a:gd name="T74" fmla="*/ 79 w 284"/>
                <a:gd name="T75" fmla="*/ 256 h 310"/>
                <a:gd name="T76" fmla="*/ 90 w 284"/>
                <a:gd name="T77" fmla="*/ 273 h 310"/>
                <a:gd name="T78" fmla="*/ 121 w 284"/>
                <a:gd name="T79" fmla="*/ 290 h 310"/>
                <a:gd name="T80" fmla="*/ 141 w 284"/>
                <a:gd name="T81" fmla="*/ 290 h 310"/>
                <a:gd name="T82" fmla="*/ 175 w 284"/>
                <a:gd name="T83" fmla="*/ 279 h 310"/>
                <a:gd name="T84" fmla="*/ 201 w 284"/>
                <a:gd name="T85" fmla="*/ 251 h 310"/>
                <a:gd name="T86" fmla="*/ 208 w 284"/>
                <a:gd name="T87" fmla="*/ 231 h 310"/>
                <a:gd name="T88" fmla="*/ 212 w 284"/>
                <a:gd name="T89" fmla="*/ 185 h 310"/>
                <a:gd name="T90" fmla="*/ 212 w 284"/>
                <a:gd name="T91" fmla="*/ 151 h 310"/>
                <a:gd name="T92" fmla="*/ 207 w 284"/>
                <a:gd name="T93" fmla="*/ 85 h 310"/>
                <a:gd name="T94" fmla="*/ 195 w 284"/>
                <a:gd name="T95" fmla="*/ 60 h 310"/>
                <a:gd name="T96" fmla="*/ 178 w 284"/>
                <a:gd name="T97" fmla="*/ 40 h 310"/>
                <a:gd name="T98" fmla="*/ 158 w 284"/>
                <a:gd name="T99" fmla="*/ 29 h 310"/>
                <a:gd name="T100" fmla="*/ 133 w 284"/>
                <a:gd name="T101" fmla="*/ 23 h 31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4" h="310">
                  <a:moveTo>
                    <a:pt x="144" y="0"/>
                  </a:moveTo>
                  <a:lnTo>
                    <a:pt x="144" y="0"/>
                  </a:lnTo>
                  <a:lnTo>
                    <a:pt x="164" y="0"/>
                  </a:lnTo>
                  <a:lnTo>
                    <a:pt x="184" y="6"/>
                  </a:lnTo>
                  <a:lnTo>
                    <a:pt x="204" y="12"/>
                  </a:lnTo>
                  <a:lnTo>
                    <a:pt x="221" y="23"/>
                  </a:lnTo>
                  <a:lnTo>
                    <a:pt x="235" y="34"/>
                  </a:lnTo>
                  <a:lnTo>
                    <a:pt x="250" y="49"/>
                  </a:lnTo>
                  <a:lnTo>
                    <a:pt x="261" y="63"/>
                  </a:lnTo>
                  <a:lnTo>
                    <a:pt x="269" y="80"/>
                  </a:lnTo>
                  <a:lnTo>
                    <a:pt x="275" y="100"/>
                  </a:lnTo>
                  <a:lnTo>
                    <a:pt x="281" y="117"/>
                  </a:lnTo>
                  <a:lnTo>
                    <a:pt x="284" y="137"/>
                  </a:lnTo>
                  <a:lnTo>
                    <a:pt x="284" y="156"/>
                  </a:lnTo>
                  <a:lnTo>
                    <a:pt x="284" y="174"/>
                  </a:lnTo>
                  <a:lnTo>
                    <a:pt x="278" y="193"/>
                  </a:lnTo>
                  <a:lnTo>
                    <a:pt x="272" y="210"/>
                  </a:lnTo>
                  <a:lnTo>
                    <a:pt x="267" y="230"/>
                  </a:lnTo>
                  <a:lnTo>
                    <a:pt x="255" y="247"/>
                  </a:lnTo>
                  <a:lnTo>
                    <a:pt x="244" y="262"/>
                  </a:lnTo>
                  <a:lnTo>
                    <a:pt x="230" y="276"/>
                  </a:lnTo>
                  <a:lnTo>
                    <a:pt x="215" y="290"/>
                  </a:lnTo>
                  <a:lnTo>
                    <a:pt x="198" y="299"/>
                  </a:lnTo>
                  <a:lnTo>
                    <a:pt x="181" y="304"/>
                  </a:lnTo>
                  <a:lnTo>
                    <a:pt x="161" y="310"/>
                  </a:lnTo>
                  <a:lnTo>
                    <a:pt x="142" y="310"/>
                  </a:lnTo>
                  <a:lnTo>
                    <a:pt x="110" y="307"/>
                  </a:lnTo>
                  <a:lnTo>
                    <a:pt x="93" y="304"/>
                  </a:lnTo>
                  <a:lnTo>
                    <a:pt x="82" y="299"/>
                  </a:lnTo>
                  <a:lnTo>
                    <a:pt x="68" y="293"/>
                  </a:lnTo>
                  <a:lnTo>
                    <a:pt x="56" y="284"/>
                  </a:lnTo>
                  <a:lnTo>
                    <a:pt x="45" y="273"/>
                  </a:lnTo>
                  <a:lnTo>
                    <a:pt x="36" y="264"/>
                  </a:lnTo>
                  <a:lnTo>
                    <a:pt x="19" y="239"/>
                  </a:lnTo>
                  <a:lnTo>
                    <a:pt x="11" y="213"/>
                  </a:lnTo>
                  <a:lnTo>
                    <a:pt x="2" y="185"/>
                  </a:lnTo>
                  <a:lnTo>
                    <a:pt x="0" y="156"/>
                  </a:lnTo>
                  <a:lnTo>
                    <a:pt x="2" y="137"/>
                  </a:lnTo>
                  <a:lnTo>
                    <a:pt x="5" y="117"/>
                  </a:lnTo>
                  <a:lnTo>
                    <a:pt x="11" y="100"/>
                  </a:lnTo>
                  <a:lnTo>
                    <a:pt x="19" y="80"/>
                  </a:lnTo>
                  <a:lnTo>
                    <a:pt x="28" y="63"/>
                  </a:lnTo>
                  <a:lnTo>
                    <a:pt x="39" y="49"/>
                  </a:lnTo>
                  <a:lnTo>
                    <a:pt x="54" y="34"/>
                  </a:lnTo>
                  <a:lnTo>
                    <a:pt x="68" y="23"/>
                  </a:lnTo>
                  <a:lnTo>
                    <a:pt x="85" y="12"/>
                  </a:lnTo>
                  <a:lnTo>
                    <a:pt x="105" y="6"/>
                  </a:lnTo>
                  <a:lnTo>
                    <a:pt x="122" y="0"/>
                  </a:lnTo>
                  <a:lnTo>
                    <a:pt x="144" y="0"/>
                  </a:lnTo>
                  <a:close/>
                  <a:moveTo>
                    <a:pt x="139" y="23"/>
                  </a:moveTo>
                  <a:lnTo>
                    <a:pt x="139" y="23"/>
                  </a:lnTo>
                  <a:lnTo>
                    <a:pt x="119" y="26"/>
                  </a:lnTo>
                  <a:lnTo>
                    <a:pt x="102" y="34"/>
                  </a:lnTo>
                  <a:lnTo>
                    <a:pt x="88" y="49"/>
                  </a:lnTo>
                  <a:lnTo>
                    <a:pt x="76" y="66"/>
                  </a:lnTo>
                  <a:lnTo>
                    <a:pt x="68" y="85"/>
                  </a:lnTo>
                  <a:lnTo>
                    <a:pt x="62" y="108"/>
                  </a:lnTo>
                  <a:lnTo>
                    <a:pt x="59" y="131"/>
                  </a:lnTo>
                  <a:lnTo>
                    <a:pt x="59" y="159"/>
                  </a:lnTo>
                  <a:lnTo>
                    <a:pt x="62" y="185"/>
                  </a:lnTo>
                  <a:lnTo>
                    <a:pt x="68" y="210"/>
                  </a:lnTo>
                  <a:lnTo>
                    <a:pt x="73" y="230"/>
                  </a:lnTo>
                  <a:lnTo>
                    <a:pt x="85" y="250"/>
                  </a:lnTo>
                  <a:lnTo>
                    <a:pt x="96" y="267"/>
                  </a:lnTo>
                  <a:lnTo>
                    <a:pt x="113" y="279"/>
                  </a:lnTo>
                  <a:lnTo>
                    <a:pt x="127" y="284"/>
                  </a:lnTo>
                  <a:lnTo>
                    <a:pt x="147" y="284"/>
                  </a:lnTo>
                  <a:lnTo>
                    <a:pt x="164" y="282"/>
                  </a:lnTo>
                  <a:lnTo>
                    <a:pt x="181" y="273"/>
                  </a:lnTo>
                  <a:lnTo>
                    <a:pt x="196" y="262"/>
                  </a:lnTo>
                  <a:lnTo>
                    <a:pt x="207" y="245"/>
                  </a:lnTo>
                  <a:lnTo>
                    <a:pt x="215" y="225"/>
                  </a:lnTo>
                  <a:lnTo>
                    <a:pt x="221" y="202"/>
                  </a:lnTo>
                  <a:lnTo>
                    <a:pt x="224" y="179"/>
                  </a:lnTo>
                  <a:lnTo>
                    <a:pt x="224" y="151"/>
                  </a:lnTo>
                  <a:lnTo>
                    <a:pt x="221" y="117"/>
                  </a:lnTo>
                  <a:lnTo>
                    <a:pt x="213" y="85"/>
                  </a:lnTo>
                  <a:lnTo>
                    <a:pt x="201" y="60"/>
                  </a:lnTo>
                  <a:lnTo>
                    <a:pt x="184" y="40"/>
                  </a:lnTo>
                  <a:lnTo>
                    <a:pt x="176" y="31"/>
                  </a:lnTo>
                  <a:lnTo>
                    <a:pt x="164" y="29"/>
                  </a:lnTo>
                  <a:lnTo>
                    <a:pt x="150" y="23"/>
                  </a:lnTo>
                  <a:lnTo>
                    <a:pt x="139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738"/>
            <p:cNvSpPr>
              <a:spLocks/>
            </p:cNvSpPr>
            <p:nvPr/>
          </p:nvSpPr>
          <p:spPr bwMode="auto">
            <a:xfrm>
              <a:off x="4547" y="3109"/>
              <a:ext cx="284" cy="305"/>
            </a:xfrm>
            <a:custGeom>
              <a:avLst/>
              <a:gdLst>
                <a:gd name="T0" fmla="*/ 170 w 284"/>
                <a:gd name="T1" fmla="*/ 0 h 304"/>
                <a:gd name="T2" fmla="*/ 219 w 284"/>
                <a:gd name="T3" fmla="*/ 12 h 304"/>
                <a:gd name="T4" fmla="*/ 239 w 284"/>
                <a:gd name="T5" fmla="*/ 23 h 304"/>
                <a:gd name="T6" fmla="*/ 253 w 284"/>
                <a:gd name="T7" fmla="*/ 43 h 304"/>
                <a:gd name="T8" fmla="*/ 264 w 284"/>
                <a:gd name="T9" fmla="*/ 63 h 304"/>
                <a:gd name="T10" fmla="*/ 267 w 284"/>
                <a:gd name="T11" fmla="*/ 88 h 304"/>
                <a:gd name="T12" fmla="*/ 267 w 284"/>
                <a:gd name="T13" fmla="*/ 288 h 304"/>
                <a:gd name="T14" fmla="*/ 270 w 284"/>
                <a:gd name="T15" fmla="*/ 299 h 304"/>
                <a:gd name="T16" fmla="*/ 284 w 284"/>
                <a:gd name="T17" fmla="*/ 310 h 304"/>
                <a:gd name="T18" fmla="*/ 196 w 284"/>
                <a:gd name="T19" fmla="*/ 310 h 304"/>
                <a:gd name="T20" fmla="*/ 207 w 284"/>
                <a:gd name="T21" fmla="*/ 299 h 304"/>
                <a:gd name="T22" fmla="*/ 213 w 284"/>
                <a:gd name="T23" fmla="*/ 288 h 304"/>
                <a:gd name="T24" fmla="*/ 213 w 284"/>
                <a:gd name="T25" fmla="*/ 111 h 304"/>
                <a:gd name="T26" fmla="*/ 207 w 284"/>
                <a:gd name="T27" fmla="*/ 80 h 304"/>
                <a:gd name="T28" fmla="*/ 196 w 284"/>
                <a:gd name="T29" fmla="*/ 57 h 304"/>
                <a:gd name="T30" fmla="*/ 173 w 284"/>
                <a:gd name="T31" fmla="*/ 43 h 304"/>
                <a:gd name="T32" fmla="*/ 145 w 284"/>
                <a:gd name="T33" fmla="*/ 37 h 304"/>
                <a:gd name="T34" fmla="*/ 125 w 284"/>
                <a:gd name="T35" fmla="*/ 40 h 304"/>
                <a:gd name="T36" fmla="*/ 108 w 284"/>
                <a:gd name="T37" fmla="*/ 49 h 304"/>
                <a:gd name="T38" fmla="*/ 79 w 284"/>
                <a:gd name="T39" fmla="*/ 71 h 304"/>
                <a:gd name="T40" fmla="*/ 79 w 284"/>
                <a:gd name="T41" fmla="*/ 288 h 304"/>
                <a:gd name="T42" fmla="*/ 82 w 284"/>
                <a:gd name="T43" fmla="*/ 299 h 304"/>
                <a:gd name="T44" fmla="*/ 97 w 284"/>
                <a:gd name="T45" fmla="*/ 310 h 304"/>
                <a:gd name="T46" fmla="*/ 6 w 284"/>
                <a:gd name="T47" fmla="*/ 310 h 304"/>
                <a:gd name="T48" fmla="*/ 17 w 284"/>
                <a:gd name="T49" fmla="*/ 299 h 304"/>
                <a:gd name="T50" fmla="*/ 23 w 284"/>
                <a:gd name="T51" fmla="*/ 288 h 304"/>
                <a:gd name="T52" fmla="*/ 23 w 284"/>
                <a:gd name="T53" fmla="*/ 40 h 304"/>
                <a:gd name="T54" fmla="*/ 17 w 284"/>
                <a:gd name="T55" fmla="*/ 26 h 304"/>
                <a:gd name="T56" fmla="*/ 0 w 284"/>
                <a:gd name="T57" fmla="*/ 14 h 304"/>
                <a:gd name="T58" fmla="*/ 79 w 284"/>
                <a:gd name="T59" fmla="*/ 46 h 304"/>
                <a:gd name="T60" fmla="*/ 97 w 284"/>
                <a:gd name="T61" fmla="*/ 29 h 304"/>
                <a:gd name="T62" fmla="*/ 119 w 284"/>
                <a:gd name="T63" fmla="*/ 14 h 304"/>
                <a:gd name="T64" fmla="*/ 145 w 284"/>
                <a:gd name="T65" fmla="*/ 3 h 304"/>
                <a:gd name="T66" fmla="*/ 170 w 284"/>
                <a:gd name="T67" fmla="*/ 0 h 30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84" h="304">
                  <a:moveTo>
                    <a:pt x="170" y="0"/>
                  </a:moveTo>
                  <a:lnTo>
                    <a:pt x="170" y="0"/>
                  </a:lnTo>
                  <a:lnTo>
                    <a:pt x="196" y="3"/>
                  </a:lnTo>
                  <a:lnTo>
                    <a:pt x="219" y="12"/>
                  </a:lnTo>
                  <a:lnTo>
                    <a:pt x="239" y="23"/>
                  </a:lnTo>
                  <a:lnTo>
                    <a:pt x="253" y="43"/>
                  </a:lnTo>
                  <a:lnTo>
                    <a:pt x="258" y="51"/>
                  </a:lnTo>
                  <a:lnTo>
                    <a:pt x="264" y="63"/>
                  </a:lnTo>
                  <a:lnTo>
                    <a:pt x="267" y="77"/>
                  </a:lnTo>
                  <a:lnTo>
                    <a:pt x="267" y="88"/>
                  </a:lnTo>
                  <a:lnTo>
                    <a:pt x="267" y="282"/>
                  </a:lnTo>
                  <a:lnTo>
                    <a:pt x="267" y="287"/>
                  </a:lnTo>
                  <a:lnTo>
                    <a:pt x="270" y="293"/>
                  </a:lnTo>
                  <a:lnTo>
                    <a:pt x="284" y="304"/>
                  </a:lnTo>
                  <a:lnTo>
                    <a:pt x="196" y="304"/>
                  </a:lnTo>
                  <a:lnTo>
                    <a:pt x="202" y="301"/>
                  </a:lnTo>
                  <a:lnTo>
                    <a:pt x="207" y="293"/>
                  </a:lnTo>
                  <a:lnTo>
                    <a:pt x="210" y="287"/>
                  </a:lnTo>
                  <a:lnTo>
                    <a:pt x="213" y="282"/>
                  </a:lnTo>
                  <a:lnTo>
                    <a:pt x="213" y="111"/>
                  </a:lnTo>
                  <a:lnTo>
                    <a:pt x="210" y="94"/>
                  </a:lnTo>
                  <a:lnTo>
                    <a:pt x="207" y="80"/>
                  </a:lnTo>
                  <a:lnTo>
                    <a:pt x="202" y="66"/>
                  </a:lnTo>
                  <a:lnTo>
                    <a:pt x="196" y="57"/>
                  </a:lnTo>
                  <a:lnTo>
                    <a:pt x="185" y="49"/>
                  </a:lnTo>
                  <a:lnTo>
                    <a:pt x="173" y="43"/>
                  </a:lnTo>
                  <a:lnTo>
                    <a:pt x="159" y="40"/>
                  </a:lnTo>
                  <a:lnTo>
                    <a:pt x="145" y="37"/>
                  </a:lnTo>
                  <a:lnTo>
                    <a:pt x="125" y="40"/>
                  </a:lnTo>
                  <a:lnTo>
                    <a:pt x="108" y="49"/>
                  </a:lnTo>
                  <a:lnTo>
                    <a:pt x="91" y="57"/>
                  </a:lnTo>
                  <a:lnTo>
                    <a:pt x="79" y="71"/>
                  </a:lnTo>
                  <a:lnTo>
                    <a:pt x="79" y="282"/>
                  </a:lnTo>
                  <a:lnTo>
                    <a:pt x="79" y="287"/>
                  </a:lnTo>
                  <a:lnTo>
                    <a:pt x="82" y="293"/>
                  </a:lnTo>
                  <a:lnTo>
                    <a:pt x="97" y="304"/>
                  </a:lnTo>
                  <a:lnTo>
                    <a:pt x="6" y="304"/>
                  </a:lnTo>
                  <a:lnTo>
                    <a:pt x="14" y="301"/>
                  </a:lnTo>
                  <a:lnTo>
                    <a:pt x="17" y="293"/>
                  </a:lnTo>
                  <a:lnTo>
                    <a:pt x="20" y="287"/>
                  </a:lnTo>
                  <a:lnTo>
                    <a:pt x="23" y="282"/>
                  </a:lnTo>
                  <a:lnTo>
                    <a:pt x="23" y="40"/>
                  </a:lnTo>
                  <a:lnTo>
                    <a:pt x="20" y="31"/>
                  </a:lnTo>
                  <a:lnTo>
                    <a:pt x="17" y="26"/>
                  </a:lnTo>
                  <a:lnTo>
                    <a:pt x="11" y="20"/>
                  </a:lnTo>
                  <a:lnTo>
                    <a:pt x="0" y="14"/>
                  </a:lnTo>
                  <a:lnTo>
                    <a:pt x="79" y="0"/>
                  </a:lnTo>
                  <a:lnTo>
                    <a:pt x="79" y="46"/>
                  </a:lnTo>
                  <a:lnTo>
                    <a:pt x="97" y="29"/>
                  </a:lnTo>
                  <a:lnTo>
                    <a:pt x="119" y="14"/>
                  </a:lnTo>
                  <a:lnTo>
                    <a:pt x="133" y="9"/>
                  </a:lnTo>
                  <a:lnTo>
                    <a:pt x="145" y="3"/>
                  </a:lnTo>
                  <a:lnTo>
                    <a:pt x="159" y="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739"/>
            <p:cNvSpPr>
              <a:spLocks/>
            </p:cNvSpPr>
            <p:nvPr/>
          </p:nvSpPr>
          <p:spPr bwMode="auto">
            <a:xfrm>
              <a:off x="3764" y="3109"/>
              <a:ext cx="292" cy="453"/>
            </a:xfrm>
            <a:custGeom>
              <a:avLst/>
              <a:gdLst>
                <a:gd name="T0" fmla="*/ 275 w 293"/>
                <a:gd name="T1" fmla="*/ 85 h 452"/>
                <a:gd name="T2" fmla="*/ 244 w 293"/>
                <a:gd name="T3" fmla="*/ 37 h 452"/>
                <a:gd name="T4" fmla="*/ 224 w 293"/>
                <a:gd name="T5" fmla="*/ 20 h 452"/>
                <a:gd name="T6" fmla="*/ 204 w 293"/>
                <a:gd name="T7" fmla="*/ 9 h 452"/>
                <a:gd name="T8" fmla="*/ 159 w 293"/>
                <a:gd name="T9" fmla="*/ 0 h 452"/>
                <a:gd name="T10" fmla="*/ 139 w 293"/>
                <a:gd name="T11" fmla="*/ 3 h 452"/>
                <a:gd name="T12" fmla="*/ 114 w 293"/>
                <a:gd name="T13" fmla="*/ 12 h 452"/>
                <a:gd name="T14" fmla="*/ 77 w 293"/>
                <a:gd name="T15" fmla="*/ 40 h 452"/>
                <a:gd name="T16" fmla="*/ 0 w 293"/>
                <a:gd name="T17" fmla="*/ 17 h 452"/>
                <a:gd name="T18" fmla="*/ 9 w 293"/>
                <a:gd name="T19" fmla="*/ 20 h 452"/>
                <a:gd name="T20" fmla="*/ 20 w 293"/>
                <a:gd name="T21" fmla="*/ 34 h 452"/>
                <a:gd name="T22" fmla="*/ 23 w 293"/>
                <a:gd name="T23" fmla="*/ 432 h 452"/>
                <a:gd name="T24" fmla="*/ 20 w 293"/>
                <a:gd name="T25" fmla="*/ 441 h 452"/>
                <a:gd name="T26" fmla="*/ 11 w 293"/>
                <a:gd name="T27" fmla="*/ 455 h 452"/>
                <a:gd name="T28" fmla="*/ 94 w 293"/>
                <a:gd name="T29" fmla="*/ 458 h 452"/>
                <a:gd name="T30" fmla="*/ 88 w 293"/>
                <a:gd name="T31" fmla="*/ 455 h 452"/>
                <a:gd name="T32" fmla="*/ 80 w 293"/>
                <a:gd name="T33" fmla="*/ 441 h 452"/>
                <a:gd name="T34" fmla="*/ 77 w 293"/>
                <a:gd name="T35" fmla="*/ 68 h 452"/>
                <a:gd name="T36" fmla="*/ 91 w 293"/>
                <a:gd name="T37" fmla="*/ 54 h 452"/>
                <a:gd name="T38" fmla="*/ 105 w 293"/>
                <a:gd name="T39" fmla="*/ 46 h 452"/>
                <a:gd name="T40" fmla="*/ 142 w 293"/>
                <a:gd name="T41" fmla="*/ 34 h 452"/>
                <a:gd name="T42" fmla="*/ 153 w 293"/>
                <a:gd name="T43" fmla="*/ 37 h 452"/>
                <a:gd name="T44" fmla="*/ 184 w 293"/>
                <a:gd name="T45" fmla="*/ 51 h 452"/>
                <a:gd name="T46" fmla="*/ 199 w 293"/>
                <a:gd name="T47" fmla="*/ 63 h 452"/>
                <a:gd name="T48" fmla="*/ 218 w 293"/>
                <a:gd name="T49" fmla="*/ 100 h 452"/>
                <a:gd name="T50" fmla="*/ 224 w 293"/>
                <a:gd name="T51" fmla="*/ 156 h 452"/>
                <a:gd name="T52" fmla="*/ 224 w 293"/>
                <a:gd name="T53" fmla="*/ 185 h 452"/>
                <a:gd name="T54" fmla="*/ 210 w 293"/>
                <a:gd name="T55" fmla="*/ 239 h 452"/>
                <a:gd name="T56" fmla="*/ 199 w 293"/>
                <a:gd name="T57" fmla="*/ 256 h 452"/>
                <a:gd name="T58" fmla="*/ 170 w 293"/>
                <a:gd name="T59" fmla="*/ 282 h 452"/>
                <a:gd name="T60" fmla="*/ 136 w 293"/>
                <a:gd name="T61" fmla="*/ 290 h 452"/>
                <a:gd name="T62" fmla="*/ 122 w 293"/>
                <a:gd name="T63" fmla="*/ 290 h 452"/>
                <a:gd name="T64" fmla="*/ 99 w 293"/>
                <a:gd name="T65" fmla="*/ 282 h 452"/>
                <a:gd name="T66" fmla="*/ 102 w 293"/>
                <a:gd name="T67" fmla="*/ 310 h 452"/>
                <a:gd name="T68" fmla="*/ 122 w 293"/>
                <a:gd name="T69" fmla="*/ 316 h 452"/>
                <a:gd name="T70" fmla="*/ 145 w 293"/>
                <a:gd name="T71" fmla="*/ 316 h 452"/>
                <a:gd name="T72" fmla="*/ 184 w 293"/>
                <a:gd name="T73" fmla="*/ 310 h 452"/>
                <a:gd name="T74" fmla="*/ 213 w 293"/>
                <a:gd name="T75" fmla="*/ 296 h 452"/>
                <a:gd name="T76" fmla="*/ 235 w 293"/>
                <a:gd name="T77" fmla="*/ 279 h 452"/>
                <a:gd name="T78" fmla="*/ 247 w 293"/>
                <a:gd name="T79" fmla="*/ 268 h 452"/>
                <a:gd name="T80" fmla="*/ 275 w 293"/>
                <a:gd name="T81" fmla="*/ 210 h 452"/>
                <a:gd name="T82" fmla="*/ 287 w 293"/>
                <a:gd name="T83" fmla="*/ 154 h 452"/>
                <a:gd name="T84" fmla="*/ 284 w 293"/>
                <a:gd name="T85" fmla="*/ 117 h 452"/>
                <a:gd name="T86" fmla="*/ 275 w 293"/>
                <a:gd name="T87" fmla="*/ 85 h 4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93" h="452">
                  <a:moveTo>
                    <a:pt x="281" y="85"/>
                  </a:moveTo>
                  <a:lnTo>
                    <a:pt x="281" y="85"/>
                  </a:lnTo>
                  <a:lnTo>
                    <a:pt x="267" y="57"/>
                  </a:lnTo>
                  <a:lnTo>
                    <a:pt x="250" y="37"/>
                  </a:lnTo>
                  <a:lnTo>
                    <a:pt x="230" y="20"/>
                  </a:lnTo>
                  <a:lnTo>
                    <a:pt x="210" y="9"/>
                  </a:lnTo>
                  <a:lnTo>
                    <a:pt x="187" y="3"/>
                  </a:lnTo>
                  <a:lnTo>
                    <a:pt x="165" y="0"/>
                  </a:lnTo>
                  <a:lnTo>
                    <a:pt x="139" y="3"/>
                  </a:lnTo>
                  <a:lnTo>
                    <a:pt x="114" y="12"/>
                  </a:lnTo>
                  <a:lnTo>
                    <a:pt x="94" y="26"/>
                  </a:lnTo>
                  <a:lnTo>
                    <a:pt x="77" y="40"/>
                  </a:lnTo>
                  <a:lnTo>
                    <a:pt x="77" y="0"/>
                  </a:lnTo>
                  <a:lnTo>
                    <a:pt x="0" y="17"/>
                  </a:lnTo>
                  <a:lnTo>
                    <a:pt x="9" y="20"/>
                  </a:lnTo>
                  <a:lnTo>
                    <a:pt x="17" y="26"/>
                  </a:lnTo>
                  <a:lnTo>
                    <a:pt x="20" y="34"/>
                  </a:lnTo>
                  <a:lnTo>
                    <a:pt x="23" y="43"/>
                  </a:lnTo>
                  <a:lnTo>
                    <a:pt x="23" y="426"/>
                  </a:lnTo>
                  <a:lnTo>
                    <a:pt x="20" y="435"/>
                  </a:lnTo>
                  <a:lnTo>
                    <a:pt x="17" y="443"/>
                  </a:lnTo>
                  <a:lnTo>
                    <a:pt x="11" y="449"/>
                  </a:lnTo>
                  <a:lnTo>
                    <a:pt x="6" y="452"/>
                  </a:lnTo>
                  <a:lnTo>
                    <a:pt x="94" y="452"/>
                  </a:lnTo>
                  <a:lnTo>
                    <a:pt x="88" y="449"/>
                  </a:lnTo>
                  <a:lnTo>
                    <a:pt x="82" y="443"/>
                  </a:lnTo>
                  <a:lnTo>
                    <a:pt x="80" y="435"/>
                  </a:lnTo>
                  <a:lnTo>
                    <a:pt x="77" y="426"/>
                  </a:lnTo>
                  <a:lnTo>
                    <a:pt x="77" y="68"/>
                  </a:lnTo>
                  <a:lnTo>
                    <a:pt x="91" y="54"/>
                  </a:lnTo>
                  <a:lnTo>
                    <a:pt x="105" y="46"/>
                  </a:lnTo>
                  <a:lnTo>
                    <a:pt x="122" y="37"/>
                  </a:lnTo>
                  <a:lnTo>
                    <a:pt x="142" y="34"/>
                  </a:lnTo>
                  <a:lnTo>
                    <a:pt x="159" y="37"/>
                  </a:lnTo>
                  <a:lnTo>
                    <a:pt x="173" y="43"/>
                  </a:lnTo>
                  <a:lnTo>
                    <a:pt x="190" y="51"/>
                  </a:lnTo>
                  <a:lnTo>
                    <a:pt x="205" y="63"/>
                  </a:lnTo>
                  <a:lnTo>
                    <a:pt x="216" y="80"/>
                  </a:lnTo>
                  <a:lnTo>
                    <a:pt x="224" y="100"/>
                  </a:lnTo>
                  <a:lnTo>
                    <a:pt x="230" y="125"/>
                  </a:lnTo>
                  <a:lnTo>
                    <a:pt x="230" y="156"/>
                  </a:lnTo>
                  <a:lnTo>
                    <a:pt x="230" y="185"/>
                  </a:lnTo>
                  <a:lnTo>
                    <a:pt x="224" y="210"/>
                  </a:lnTo>
                  <a:lnTo>
                    <a:pt x="216" y="233"/>
                  </a:lnTo>
                  <a:lnTo>
                    <a:pt x="205" y="250"/>
                  </a:lnTo>
                  <a:lnTo>
                    <a:pt x="190" y="267"/>
                  </a:lnTo>
                  <a:lnTo>
                    <a:pt x="176" y="276"/>
                  </a:lnTo>
                  <a:lnTo>
                    <a:pt x="156" y="284"/>
                  </a:lnTo>
                  <a:lnTo>
                    <a:pt x="136" y="284"/>
                  </a:lnTo>
                  <a:lnTo>
                    <a:pt x="122" y="284"/>
                  </a:lnTo>
                  <a:lnTo>
                    <a:pt x="111" y="282"/>
                  </a:lnTo>
                  <a:lnTo>
                    <a:pt x="99" y="276"/>
                  </a:lnTo>
                  <a:lnTo>
                    <a:pt x="88" y="264"/>
                  </a:lnTo>
                  <a:lnTo>
                    <a:pt x="102" y="304"/>
                  </a:lnTo>
                  <a:lnTo>
                    <a:pt x="122" y="310"/>
                  </a:lnTo>
                  <a:lnTo>
                    <a:pt x="145" y="310"/>
                  </a:lnTo>
                  <a:lnTo>
                    <a:pt x="176" y="307"/>
                  </a:lnTo>
                  <a:lnTo>
                    <a:pt x="190" y="304"/>
                  </a:lnTo>
                  <a:lnTo>
                    <a:pt x="205" y="299"/>
                  </a:lnTo>
                  <a:lnTo>
                    <a:pt x="219" y="290"/>
                  </a:lnTo>
                  <a:lnTo>
                    <a:pt x="230" y="284"/>
                  </a:lnTo>
                  <a:lnTo>
                    <a:pt x="241" y="273"/>
                  </a:lnTo>
                  <a:lnTo>
                    <a:pt x="253" y="262"/>
                  </a:lnTo>
                  <a:lnTo>
                    <a:pt x="270" y="236"/>
                  </a:lnTo>
                  <a:lnTo>
                    <a:pt x="281" y="210"/>
                  </a:lnTo>
                  <a:lnTo>
                    <a:pt x="290" y="182"/>
                  </a:lnTo>
                  <a:lnTo>
                    <a:pt x="293" y="154"/>
                  </a:lnTo>
                  <a:lnTo>
                    <a:pt x="290" y="117"/>
                  </a:lnTo>
                  <a:lnTo>
                    <a:pt x="281" y="85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740"/>
            <p:cNvSpPr>
              <a:spLocks/>
            </p:cNvSpPr>
            <p:nvPr/>
          </p:nvSpPr>
          <p:spPr bwMode="auto">
            <a:xfrm>
              <a:off x="2192" y="3109"/>
              <a:ext cx="209" cy="311"/>
            </a:xfrm>
            <a:custGeom>
              <a:avLst/>
              <a:gdLst>
                <a:gd name="T0" fmla="*/ 188 w 208"/>
                <a:gd name="T1" fmla="*/ 270 h 310"/>
                <a:gd name="T2" fmla="*/ 188 w 208"/>
                <a:gd name="T3" fmla="*/ 270 h 310"/>
                <a:gd name="T4" fmla="*/ 171 w 208"/>
                <a:gd name="T5" fmla="*/ 276 h 310"/>
                <a:gd name="T6" fmla="*/ 151 w 208"/>
                <a:gd name="T7" fmla="*/ 279 h 310"/>
                <a:gd name="T8" fmla="*/ 151 w 208"/>
                <a:gd name="T9" fmla="*/ 279 h 310"/>
                <a:gd name="T10" fmla="*/ 137 w 208"/>
                <a:gd name="T11" fmla="*/ 279 h 310"/>
                <a:gd name="T12" fmla="*/ 126 w 208"/>
                <a:gd name="T13" fmla="*/ 273 h 310"/>
                <a:gd name="T14" fmla="*/ 114 w 208"/>
                <a:gd name="T15" fmla="*/ 268 h 310"/>
                <a:gd name="T16" fmla="*/ 100 w 208"/>
                <a:gd name="T17" fmla="*/ 256 h 310"/>
                <a:gd name="T18" fmla="*/ 100 w 208"/>
                <a:gd name="T19" fmla="*/ 256 h 310"/>
                <a:gd name="T20" fmla="*/ 91 w 208"/>
                <a:gd name="T21" fmla="*/ 245 h 310"/>
                <a:gd name="T22" fmla="*/ 83 w 208"/>
                <a:gd name="T23" fmla="*/ 231 h 310"/>
                <a:gd name="T24" fmla="*/ 80 w 208"/>
                <a:gd name="T25" fmla="*/ 214 h 310"/>
                <a:gd name="T26" fmla="*/ 80 w 208"/>
                <a:gd name="T27" fmla="*/ 197 h 310"/>
                <a:gd name="T28" fmla="*/ 80 w 208"/>
                <a:gd name="T29" fmla="*/ 0 h 310"/>
                <a:gd name="T30" fmla="*/ 0 w 208"/>
                <a:gd name="T31" fmla="*/ 14 h 310"/>
                <a:gd name="T32" fmla="*/ 0 w 208"/>
                <a:gd name="T33" fmla="*/ 14 h 310"/>
                <a:gd name="T34" fmla="*/ 12 w 208"/>
                <a:gd name="T35" fmla="*/ 20 h 310"/>
                <a:gd name="T36" fmla="*/ 17 w 208"/>
                <a:gd name="T37" fmla="*/ 26 h 310"/>
                <a:gd name="T38" fmla="*/ 23 w 208"/>
                <a:gd name="T39" fmla="*/ 31 h 310"/>
                <a:gd name="T40" fmla="*/ 23 w 208"/>
                <a:gd name="T41" fmla="*/ 40 h 310"/>
                <a:gd name="T42" fmla="*/ 23 w 208"/>
                <a:gd name="T43" fmla="*/ 197 h 310"/>
                <a:gd name="T44" fmla="*/ 23 w 208"/>
                <a:gd name="T45" fmla="*/ 197 h 310"/>
                <a:gd name="T46" fmla="*/ 26 w 208"/>
                <a:gd name="T47" fmla="*/ 225 h 310"/>
                <a:gd name="T48" fmla="*/ 32 w 208"/>
                <a:gd name="T49" fmla="*/ 251 h 310"/>
                <a:gd name="T50" fmla="*/ 40 w 208"/>
                <a:gd name="T51" fmla="*/ 270 h 310"/>
                <a:gd name="T52" fmla="*/ 54 w 208"/>
                <a:gd name="T53" fmla="*/ 288 h 310"/>
                <a:gd name="T54" fmla="*/ 54 w 208"/>
                <a:gd name="T55" fmla="*/ 288 h 310"/>
                <a:gd name="T56" fmla="*/ 71 w 208"/>
                <a:gd name="T57" fmla="*/ 302 h 310"/>
                <a:gd name="T58" fmla="*/ 85 w 208"/>
                <a:gd name="T59" fmla="*/ 310 h 310"/>
                <a:gd name="T60" fmla="*/ 103 w 208"/>
                <a:gd name="T61" fmla="*/ 316 h 310"/>
                <a:gd name="T62" fmla="*/ 128 w 208"/>
                <a:gd name="T63" fmla="*/ 316 h 310"/>
                <a:gd name="T64" fmla="*/ 128 w 208"/>
                <a:gd name="T65" fmla="*/ 316 h 310"/>
                <a:gd name="T66" fmla="*/ 148 w 208"/>
                <a:gd name="T67" fmla="*/ 316 h 310"/>
                <a:gd name="T68" fmla="*/ 168 w 208"/>
                <a:gd name="T69" fmla="*/ 310 h 310"/>
                <a:gd name="T70" fmla="*/ 185 w 208"/>
                <a:gd name="T71" fmla="*/ 302 h 310"/>
                <a:gd name="T72" fmla="*/ 202 w 208"/>
                <a:gd name="T73" fmla="*/ 288 h 310"/>
                <a:gd name="T74" fmla="*/ 214 w 208"/>
                <a:gd name="T75" fmla="*/ 251 h 310"/>
                <a:gd name="T76" fmla="*/ 214 w 208"/>
                <a:gd name="T77" fmla="*/ 251 h 310"/>
                <a:gd name="T78" fmla="*/ 202 w 208"/>
                <a:gd name="T79" fmla="*/ 262 h 310"/>
                <a:gd name="T80" fmla="*/ 188 w 208"/>
                <a:gd name="T81" fmla="*/ 270 h 310"/>
                <a:gd name="T82" fmla="*/ 188 w 208"/>
                <a:gd name="T83" fmla="*/ 270 h 3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8" h="310">
                  <a:moveTo>
                    <a:pt x="182" y="264"/>
                  </a:moveTo>
                  <a:lnTo>
                    <a:pt x="182" y="264"/>
                  </a:lnTo>
                  <a:lnTo>
                    <a:pt x="165" y="270"/>
                  </a:lnTo>
                  <a:lnTo>
                    <a:pt x="145" y="273"/>
                  </a:lnTo>
                  <a:lnTo>
                    <a:pt x="131" y="273"/>
                  </a:lnTo>
                  <a:lnTo>
                    <a:pt x="120" y="267"/>
                  </a:lnTo>
                  <a:lnTo>
                    <a:pt x="108" y="262"/>
                  </a:lnTo>
                  <a:lnTo>
                    <a:pt x="100" y="250"/>
                  </a:lnTo>
                  <a:lnTo>
                    <a:pt x="91" y="239"/>
                  </a:lnTo>
                  <a:lnTo>
                    <a:pt x="83" y="225"/>
                  </a:lnTo>
                  <a:lnTo>
                    <a:pt x="80" y="208"/>
                  </a:lnTo>
                  <a:lnTo>
                    <a:pt x="80" y="191"/>
                  </a:lnTo>
                  <a:lnTo>
                    <a:pt x="80" y="0"/>
                  </a:lnTo>
                  <a:lnTo>
                    <a:pt x="0" y="14"/>
                  </a:lnTo>
                  <a:lnTo>
                    <a:pt x="12" y="20"/>
                  </a:lnTo>
                  <a:lnTo>
                    <a:pt x="17" y="26"/>
                  </a:lnTo>
                  <a:lnTo>
                    <a:pt x="23" y="31"/>
                  </a:lnTo>
                  <a:lnTo>
                    <a:pt x="23" y="40"/>
                  </a:lnTo>
                  <a:lnTo>
                    <a:pt x="23" y="191"/>
                  </a:lnTo>
                  <a:lnTo>
                    <a:pt x="26" y="219"/>
                  </a:lnTo>
                  <a:lnTo>
                    <a:pt x="32" y="245"/>
                  </a:lnTo>
                  <a:lnTo>
                    <a:pt x="40" y="264"/>
                  </a:lnTo>
                  <a:lnTo>
                    <a:pt x="54" y="282"/>
                  </a:lnTo>
                  <a:lnTo>
                    <a:pt x="71" y="296"/>
                  </a:lnTo>
                  <a:lnTo>
                    <a:pt x="85" y="304"/>
                  </a:lnTo>
                  <a:lnTo>
                    <a:pt x="103" y="310"/>
                  </a:lnTo>
                  <a:lnTo>
                    <a:pt x="122" y="310"/>
                  </a:lnTo>
                  <a:lnTo>
                    <a:pt x="142" y="310"/>
                  </a:lnTo>
                  <a:lnTo>
                    <a:pt x="162" y="304"/>
                  </a:lnTo>
                  <a:lnTo>
                    <a:pt x="179" y="296"/>
                  </a:lnTo>
                  <a:lnTo>
                    <a:pt x="196" y="282"/>
                  </a:lnTo>
                  <a:lnTo>
                    <a:pt x="208" y="245"/>
                  </a:lnTo>
                  <a:lnTo>
                    <a:pt x="196" y="256"/>
                  </a:lnTo>
                  <a:lnTo>
                    <a:pt x="182" y="26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741"/>
            <p:cNvSpPr>
              <a:spLocks/>
            </p:cNvSpPr>
            <p:nvPr/>
          </p:nvSpPr>
          <p:spPr bwMode="auto">
            <a:xfrm>
              <a:off x="2383" y="3109"/>
              <a:ext cx="104" cy="311"/>
            </a:xfrm>
            <a:custGeom>
              <a:avLst/>
              <a:gdLst>
                <a:gd name="T0" fmla="*/ 73 w 105"/>
                <a:gd name="T1" fmla="*/ 259 h 310"/>
                <a:gd name="T2" fmla="*/ 73 w 105"/>
                <a:gd name="T3" fmla="*/ 0 h 310"/>
                <a:gd name="T4" fmla="*/ 0 w 105"/>
                <a:gd name="T5" fmla="*/ 14 h 310"/>
                <a:gd name="T6" fmla="*/ 0 w 105"/>
                <a:gd name="T7" fmla="*/ 14 h 310"/>
                <a:gd name="T8" fmla="*/ 11 w 105"/>
                <a:gd name="T9" fmla="*/ 17 h 310"/>
                <a:gd name="T10" fmla="*/ 17 w 105"/>
                <a:gd name="T11" fmla="*/ 23 h 310"/>
                <a:gd name="T12" fmla="*/ 17 w 105"/>
                <a:gd name="T13" fmla="*/ 23 h 310"/>
                <a:gd name="T14" fmla="*/ 22 w 105"/>
                <a:gd name="T15" fmla="*/ 31 h 310"/>
                <a:gd name="T16" fmla="*/ 22 w 105"/>
                <a:gd name="T17" fmla="*/ 40 h 310"/>
                <a:gd name="T18" fmla="*/ 22 w 105"/>
                <a:gd name="T19" fmla="*/ 245 h 310"/>
                <a:gd name="T20" fmla="*/ 25 w 105"/>
                <a:gd name="T21" fmla="*/ 270 h 310"/>
                <a:gd name="T22" fmla="*/ 25 w 105"/>
                <a:gd name="T23" fmla="*/ 270 h 310"/>
                <a:gd name="T24" fmla="*/ 25 w 105"/>
                <a:gd name="T25" fmla="*/ 270 h 310"/>
                <a:gd name="T26" fmla="*/ 25 w 105"/>
                <a:gd name="T27" fmla="*/ 270 h 310"/>
                <a:gd name="T28" fmla="*/ 25 w 105"/>
                <a:gd name="T29" fmla="*/ 288 h 310"/>
                <a:gd name="T30" fmla="*/ 31 w 105"/>
                <a:gd name="T31" fmla="*/ 299 h 310"/>
                <a:gd name="T32" fmla="*/ 31 w 105"/>
                <a:gd name="T33" fmla="*/ 299 h 310"/>
                <a:gd name="T34" fmla="*/ 37 w 105"/>
                <a:gd name="T35" fmla="*/ 307 h 310"/>
                <a:gd name="T36" fmla="*/ 48 w 105"/>
                <a:gd name="T37" fmla="*/ 316 h 310"/>
                <a:gd name="T38" fmla="*/ 99 w 105"/>
                <a:gd name="T39" fmla="*/ 296 h 310"/>
                <a:gd name="T40" fmla="*/ 99 w 105"/>
                <a:gd name="T41" fmla="*/ 296 h 310"/>
                <a:gd name="T42" fmla="*/ 87 w 105"/>
                <a:gd name="T43" fmla="*/ 293 h 310"/>
                <a:gd name="T44" fmla="*/ 79 w 105"/>
                <a:gd name="T45" fmla="*/ 285 h 310"/>
                <a:gd name="T46" fmla="*/ 73 w 105"/>
                <a:gd name="T47" fmla="*/ 273 h 310"/>
                <a:gd name="T48" fmla="*/ 73 w 105"/>
                <a:gd name="T49" fmla="*/ 259 h 310"/>
                <a:gd name="T50" fmla="*/ 73 w 105"/>
                <a:gd name="T51" fmla="*/ 259 h 31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5" h="310">
                  <a:moveTo>
                    <a:pt x="79" y="253"/>
                  </a:moveTo>
                  <a:lnTo>
                    <a:pt x="79" y="0"/>
                  </a:lnTo>
                  <a:lnTo>
                    <a:pt x="0" y="14"/>
                  </a:lnTo>
                  <a:lnTo>
                    <a:pt x="11" y="17"/>
                  </a:lnTo>
                  <a:lnTo>
                    <a:pt x="17" y="23"/>
                  </a:lnTo>
                  <a:lnTo>
                    <a:pt x="22" y="31"/>
                  </a:lnTo>
                  <a:lnTo>
                    <a:pt x="22" y="40"/>
                  </a:lnTo>
                  <a:lnTo>
                    <a:pt x="22" y="239"/>
                  </a:lnTo>
                  <a:lnTo>
                    <a:pt x="25" y="264"/>
                  </a:lnTo>
                  <a:lnTo>
                    <a:pt x="25" y="282"/>
                  </a:lnTo>
                  <a:lnTo>
                    <a:pt x="31" y="293"/>
                  </a:lnTo>
                  <a:lnTo>
                    <a:pt x="37" y="301"/>
                  </a:lnTo>
                  <a:lnTo>
                    <a:pt x="48" y="310"/>
                  </a:lnTo>
                  <a:lnTo>
                    <a:pt x="105" y="290"/>
                  </a:lnTo>
                  <a:lnTo>
                    <a:pt x="93" y="287"/>
                  </a:lnTo>
                  <a:lnTo>
                    <a:pt x="85" y="279"/>
                  </a:lnTo>
                  <a:lnTo>
                    <a:pt x="79" y="267"/>
                  </a:lnTo>
                  <a:lnTo>
                    <a:pt x="79" y="25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742"/>
            <p:cNvSpPr>
              <a:spLocks/>
            </p:cNvSpPr>
            <p:nvPr/>
          </p:nvSpPr>
          <p:spPr bwMode="auto">
            <a:xfrm>
              <a:off x="3009" y="3109"/>
              <a:ext cx="250" cy="311"/>
            </a:xfrm>
            <a:custGeom>
              <a:avLst/>
              <a:gdLst>
                <a:gd name="T0" fmla="*/ 233 w 250"/>
                <a:gd name="T1" fmla="*/ 285 h 310"/>
                <a:gd name="T2" fmla="*/ 230 w 250"/>
                <a:gd name="T3" fmla="*/ 265 h 310"/>
                <a:gd name="T4" fmla="*/ 230 w 250"/>
                <a:gd name="T5" fmla="*/ 85 h 310"/>
                <a:gd name="T6" fmla="*/ 222 w 250"/>
                <a:gd name="T7" fmla="*/ 46 h 310"/>
                <a:gd name="T8" fmla="*/ 199 w 250"/>
                <a:gd name="T9" fmla="*/ 17 h 310"/>
                <a:gd name="T10" fmla="*/ 185 w 250"/>
                <a:gd name="T11" fmla="*/ 12 h 310"/>
                <a:gd name="T12" fmla="*/ 148 w 250"/>
                <a:gd name="T13" fmla="*/ 0 h 310"/>
                <a:gd name="T14" fmla="*/ 128 w 250"/>
                <a:gd name="T15" fmla="*/ 0 h 310"/>
                <a:gd name="T16" fmla="*/ 77 w 250"/>
                <a:gd name="T17" fmla="*/ 9 h 310"/>
                <a:gd name="T18" fmla="*/ 29 w 250"/>
                <a:gd name="T19" fmla="*/ 31 h 310"/>
                <a:gd name="T20" fmla="*/ 29 w 250"/>
                <a:gd name="T21" fmla="*/ 111 h 310"/>
                <a:gd name="T22" fmla="*/ 43 w 250"/>
                <a:gd name="T23" fmla="*/ 74 h 310"/>
                <a:gd name="T24" fmla="*/ 63 w 250"/>
                <a:gd name="T25" fmla="*/ 49 h 310"/>
                <a:gd name="T26" fmla="*/ 74 w 250"/>
                <a:gd name="T27" fmla="*/ 37 h 310"/>
                <a:gd name="T28" fmla="*/ 105 w 250"/>
                <a:gd name="T29" fmla="*/ 26 h 310"/>
                <a:gd name="T30" fmla="*/ 122 w 250"/>
                <a:gd name="T31" fmla="*/ 23 h 310"/>
                <a:gd name="T32" fmla="*/ 145 w 250"/>
                <a:gd name="T33" fmla="*/ 29 h 310"/>
                <a:gd name="T34" fmla="*/ 162 w 250"/>
                <a:gd name="T35" fmla="*/ 40 h 310"/>
                <a:gd name="T36" fmla="*/ 171 w 250"/>
                <a:gd name="T37" fmla="*/ 49 h 310"/>
                <a:gd name="T38" fmla="*/ 176 w 250"/>
                <a:gd name="T39" fmla="*/ 68 h 310"/>
                <a:gd name="T40" fmla="*/ 176 w 250"/>
                <a:gd name="T41" fmla="*/ 80 h 310"/>
                <a:gd name="T42" fmla="*/ 174 w 250"/>
                <a:gd name="T43" fmla="*/ 108 h 310"/>
                <a:gd name="T44" fmla="*/ 165 w 250"/>
                <a:gd name="T45" fmla="*/ 117 h 310"/>
                <a:gd name="T46" fmla="*/ 151 w 250"/>
                <a:gd name="T47" fmla="*/ 122 h 310"/>
                <a:gd name="T48" fmla="*/ 97 w 250"/>
                <a:gd name="T49" fmla="*/ 139 h 310"/>
                <a:gd name="T50" fmla="*/ 43 w 250"/>
                <a:gd name="T51" fmla="*/ 165 h 310"/>
                <a:gd name="T52" fmla="*/ 23 w 250"/>
                <a:gd name="T53" fmla="*/ 180 h 310"/>
                <a:gd name="T54" fmla="*/ 3 w 250"/>
                <a:gd name="T55" fmla="*/ 216 h 310"/>
                <a:gd name="T56" fmla="*/ 0 w 250"/>
                <a:gd name="T57" fmla="*/ 239 h 310"/>
                <a:gd name="T58" fmla="*/ 6 w 250"/>
                <a:gd name="T59" fmla="*/ 265 h 310"/>
                <a:gd name="T60" fmla="*/ 20 w 250"/>
                <a:gd name="T61" fmla="*/ 290 h 310"/>
                <a:gd name="T62" fmla="*/ 32 w 250"/>
                <a:gd name="T63" fmla="*/ 302 h 310"/>
                <a:gd name="T64" fmla="*/ 60 w 250"/>
                <a:gd name="T65" fmla="*/ 316 h 310"/>
                <a:gd name="T66" fmla="*/ 77 w 250"/>
                <a:gd name="T67" fmla="*/ 316 h 310"/>
                <a:gd name="T68" fmla="*/ 120 w 250"/>
                <a:gd name="T69" fmla="*/ 310 h 310"/>
                <a:gd name="T70" fmla="*/ 159 w 250"/>
                <a:gd name="T71" fmla="*/ 285 h 310"/>
                <a:gd name="T72" fmla="*/ 171 w 250"/>
                <a:gd name="T73" fmla="*/ 253 h 310"/>
                <a:gd name="T74" fmla="*/ 139 w 250"/>
                <a:gd name="T75" fmla="*/ 273 h 310"/>
                <a:gd name="T76" fmla="*/ 103 w 250"/>
                <a:gd name="T77" fmla="*/ 279 h 310"/>
                <a:gd name="T78" fmla="*/ 94 w 250"/>
                <a:gd name="T79" fmla="*/ 279 h 310"/>
                <a:gd name="T80" fmla="*/ 74 w 250"/>
                <a:gd name="T81" fmla="*/ 273 h 310"/>
                <a:gd name="T82" fmla="*/ 68 w 250"/>
                <a:gd name="T83" fmla="*/ 265 h 310"/>
                <a:gd name="T84" fmla="*/ 57 w 250"/>
                <a:gd name="T85" fmla="*/ 248 h 310"/>
                <a:gd name="T86" fmla="*/ 54 w 250"/>
                <a:gd name="T87" fmla="*/ 228 h 310"/>
                <a:gd name="T88" fmla="*/ 54 w 250"/>
                <a:gd name="T89" fmla="*/ 216 h 310"/>
                <a:gd name="T90" fmla="*/ 63 w 250"/>
                <a:gd name="T91" fmla="*/ 199 h 310"/>
                <a:gd name="T92" fmla="*/ 68 w 250"/>
                <a:gd name="T93" fmla="*/ 191 h 310"/>
                <a:gd name="T94" fmla="*/ 108 w 250"/>
                <a:gd name="T95" fmla="*/ 168 h 310"/>
                <a:gd name="T96" fmla="*/ 154 w 250"/>
                <a:gd name="T97" fmla="*/ 148 h 310"/>
                <a:gd name="T98" fmla="*/ 176 w 250"/>
                <a:gd name="T99" fmla="*/ 248 h 310"/>
                <a:gd name="T100" fmla="*/ 176 w 250"/>
                <a:gd name="T101" fmla="*/ 268 h 310"/>
                <a:gd name="T102" fmla="*/ 179 w 250"/>
                <a:gd name="T103" fmla="*/ 288 h 310"/>
                <a:gd name="T104" fmla="*/ 182 w 250"/>
                <a:gd name="T105" fmla="*/ 299 h 310"/>
                <a:gd name="T106" fmla="*/ 199 w 250"/>
                <a:gd name="T107" fmla="*/ 316 h 310"/>
                <a:gd name="T108" fmla="*/ 250 w 250"/>
                <a:gd name="T109" fmla="*/ 296 h 310"/>
                <a:gd name="T110" fmla="*/ 233 w 250"/>
                <a:gd name="T111" fmla="*/ 285 h 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50" h="310">
                  <a:moveTo>
                    <a:pt x="233" y="279"/>
                  </a:moveTo>
                  <a:lnTo>
                    <a:pt x="233" y="279"/>
                  </a:lnTo>
                  <a:lnTo>
                    <a:pt x="230" y="273"/>
                  </a:lnTo>
                  <a:lnTo>
                    <a:pt x="230" y="259"/>
                  </a:lnTo>
                  <a:lnTo>
                    <a:pt x="230" y="85"/>
                  </a:lnTo>
                  <a:lnTo>
                    <a:pt x="228" y="63"/>
                  </a:lnTo>
                  <a:lnTo>
                    <a:pt x="222" y="46"/>
                  </a:lnTo>
                  <a:lnTo>
                    <a:pt x="213" y="29"/>
                  </a:lnTo>
                  <a:lnTo>
                    <a:pt x="199" y="17"/>
                  </a:lnTo>
                  <a:lnTo>
                    <a:pt x="185" y="12"/>
                  </a:lnTo>
                  <a:lnTo>
                    <a:pt x="168" y="6"/>
                  </a:lnTo>
                  <a:lnTo>
                    <a:pt x="148" y="0"/>
                  </a:lnTo>
                  <a:lnTo>
                    <a:pt x="128" y="0"/>
                  </a:lnTo>
                  <a:lnTo>
                    <a:pt x="103" y="3"/>
                  </a:lnTo>
                  <a:lnTo>
                    <a:pt x="77" y="9"/>
                  </a:lnTo>
                  <a:lnTo>
                    <a:pt x="51" y="17"/>
                  </a:lnTo>
                  <a:lnTo>
                    <a:pt x="29" y="31"/>
                  </a:lnTo>
                  <a:lnTo>
                    <a:pt x="29" y="111"/>
                  </a:lnTo>
                  <a:lnTo>
                    <a:pt x="37" y="91"/>
                  </a:lnTo>
                  <a:lnTo>
                    <a:pt x="43" y="74"/>
                  </a:lnTo>
                  <a:lnTo>
                    <a:pt x="54" y="60"/>
                  </a:lnTo>
                  <a:lnTo>
                    <a:pt x="63" y="49"/>
                  </a:lnTo>
                  <a:lnTo>
                    <a:pt x="74" y="37"/>
                  </a:lnTo>
                  <a:lnTo>
                    <a:pt x="88" y="31"/>
                  </a:lnTo>
                  <a:lnTo>
                    <a:pt x="105" y="26"/>
                  </a:lnTo>
                  <a:lnTo>
                    <a:pt x="122" y="23"/>
                  </a:lnTo>
                  <a:lnTo>
                    <a:pt x="134" y="26"/>
                  </a:lnTo>
                  <a:lnTo>
                    <a:pt x="145" y="29"/>
                  </a:lnTo>
                  <a:lnTo>
                    <a:pt x="157" y="34"/>
                  </a:lnTo>
                  <a:lnTo>
                    <a:pt x="162" y="40"/>
                  </a:lnTo>
                  <a:lnTo>
                    <a:pt x="171" y="49"/>
                  </a:lnTo>
                  <a:lnTo>
                    <a:pt x="174" y="60"/>
                  </a:lnTo>
                  <a:lnTo>
                    <a:pt x="176" y="68"/>
                  </a:lnTo>
                  <a:lnTo>
                    <a:pt x="176" y="80"/>
                  </a:lnTo>
                  <a:lnTo>
                    <a:pt x="176" y="100"/>
                  </a:lnTo>
                  <a:lnTo>
                    <a:pt x="174" y="108"/>
                  </a:lnTo>
                  <a:lnTo>
                    <a:pt x="165" y="117"/>
                  </a:lnTo>
                  <a:lnTo>
                    <a:pt x="151" y="122"/>
                  </a:lnTo>
                  <a:lnTo>
                    <a:pt x="97" y="139"/>
                  </a:lnTo>
                  <a:lnTo>
                    <a:pt x="63" y="151"/>
                  </a:lnTo>
                  <a:lnTo>
                    <a:pt x="43" y="159"/>
                  </a:lnTo>
                  <a:lnTo>
                    <a:pt x="23" y="174"/>
                  </a:lnTo>
                  <a:lnTo>
                    <a:pt x="12" y="191"/>
                  </a:lnTo>
                  <a:lnTo>
                    <a:pt x="3" y="210"/>
                  </a:lnTo>
                  <a:lnTo>
                    <a:pt x="0" y="233"/>
                  </a:lnTo>
                  <a:lnTo>
                    <a:pt x="0" y="245"/>
                  </a:lnTo>
                  <a:lnTo>
                    <a:pt x="6" y="259"/>
                  </a:lnTo>
                  <a:lnTo>
                    <a:pt x="12" y="270"/>
                  </a:lnTo>
                  <a:lnTo>
                    <a:pt x="20" y="284"/>
                  </a:lnTo>
                  <a:lnTo>
                    <a:pt x="32" y="296"/>
                  </a:lnTo>
                  <a:lnTo>
                    <a:pt x="43" y="304"/>
                  </a:lnTo>
                  <a:lnTo>
                    <a:pt x="60" y="310"/>
                  </a:lnTo>
                  <a:lnTo>
                    <a:pt x="77" y="310"/>
                  </a:lnTo>
                  <a:lnTo>
                    <a:pt x="100" y="310"/>
                  </a:lnTo>
                  <a:lnTo>
                    <a:pt x="120" y="304"/>
                  </a:lnTo>
                  <a:lnTo>
                    <a:pt x="139" y="293"/>
                  </a:lnTo>
                  <a:lnTo>
                    <a:pt x="159" y="279"/>
                  </a:lnTo>
                  <a:lnTo>
                    <a:pt x="171" y="247"/>
                  </a:lnTo>
                  <a:lnTo>
                    <a:pt x="157" y="259"/>
                  </a:lnTo>
                  <a:lnTo>
                    <a:pt x="139" y="267"/>
                  </a:lnTo>
                  <a:lnTo>
                    <a:pt x="122" y="273"/>
                  </a:lnTo>
                  <a:lnTo>
                    <a:pt x="103" y="273"/>
                  </a:lnTo>
                  <a:lnTo>
                    <a:pt x="94" y="273"/>
                  </a:lnTo>
                  <a:lnTo>
                    <a:pt x="83" y="270"/>
                  </a:lnTo>
                  <a:lnTo>
                    <a:pt x="74" y="267"/>
                  </a:lnTo>
                  <a:lnTo>
                    <a:pt x="68" y="259"/>
                  </a:lnTo>
                  <a:lnTo>
                    <a:pt x="63" y="253"/>
                  </a:lnTo>
                  <a:lnTo>
                    <a:pt x="57" y="242"/>
                  </a:lnTo>
                  <a:lnTo>
                    <a:pt x="54" y="233"/>
                  </a:lnTo>
                  <a:lnTo>
                    <a:pt x="54" y="222"/>
                  </a:lnTo>
                  <a:lnTo>
                    <a:pt x="54" y="210"/>
                  </a:lnTo>
                  <a:lnTo>
                    <a:pt x="57" y="202"/>
                  </a:lnTo>
                  <a:lnTo>
                    <a:pt x="63" y="193"/>
                  </a:lnTo>
                  <a:lnTo>
                    <a:pt x="68" y="185"/>
                  </a:lnTo>
                  <a:lnTo>
                    <a:pt x="86" y="174"/>
                  </a:lnTo>
                  <a:lnTo>
                    <a:pt x="108" y="162"/>
                  </a:lnTo>
                  <a:lnTo>
                    <a:pt x="154" y="148"/>
                  </a:lnTo>
                  <a:lnTo>
                    <a:pt x="176" y="137"/>
                  </a:lnTo>
                  <a:lnTo>
                    <a:pt x="176" y="242"/>
                  </a:lnTo>
                  <a:lnTo>
                    <a:pt x="176" y="262"/>
                  </a:lnTo>
                  <a:lnTo>
                    <a:pt x="179" y="282"/>
                  </a:lnTo>
                  <a:lnTo>
                    <a:pt x="182" y="293"/>
                  </a:lnTo>
                  <a:lnTo>
                    <a:pt x="191" y="301"/>
                  </a:lnTo>
                  <a:lnTo>
                    <a:pt x="199" y="310"/>
                  </a:lnTo>
                  <a:lnTo>
                    <a:pt x="250" y="290"/>
                  </a:lnTo>
                  <a:lnTo>
                    <a:pt x="239" y="284"/>
                  </a:ln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743"/>
            <p:cNvSpPr>
              <a:spLocks/>
            </p:cNvSpPr>
            <p:nvPr/>
          </p:nvSpPr>
          <p:spPr bwMode="auto">
            <a:xfrm>
              <a:off x="2871" y="2867"/>
              <a:ext cx="136" cy="169"/>
            </a:xfrm>
            <a:custGeom>
              <a:avLst/>
              <a:gdLst>
                <a:gd name="T0" fmla="*/ 31 w 136"/>
                <a:gd name="T1" fmla="*/ 11 h 170"/>
                <a:gd name="T2" fmla="*/ 31 w 136"/>
                <a:gd name="T3" fmla="*/ 110 h 170"/>
                <a:gd name="T4" fmla="*/ 31 w 136"/>
                <a:gd name="T5" fmla="*/ 110 h 170"/>
                <a:gd name="T6" fmla="*/ 34 w 136"/>
                <a:gd name="T7" fmla="*/ 125 h 170"/>
                <a:gd name="T8" fmla="*/ 40 w 136"/>
                <a:gd name="T9" fmla="*/ 136 h 170"/>
                <a:gd name="T10" fmla="*/ 46 w 136"/>
                <a:gd name="T11" fmla="*/ 144 h 170"/>
                <a:gd name="T12" fmla="*/ 51 w 136"/>
                <a:gd name="T13" fmla="*/ 147 h 170"/>
                <a:gd name="T14" fmla="*/ 63 w 136"/>
                <a:gd name="T15" fmla="*/ 150 h 170"/>
                <a:gd name="T16" fmla="*/ 74 w 136"/>
                <a:gd name="T17" fmla="*/ 153 h 170"/>
                <a:gd name="T18" fmla="*/ 74 w 136"/>
                <a:gd name="T19" fmla="*/ 153 h 170"/>
                <a:gd name="T20" fmla="*/ 85 w 136"/>
                <a:gd name="T21" fmla="*/ 153 h 170"/>
                <a:gd name="T22" fmla="*/ 94 w 136"/>
                <a:gd name="T23" fmla="*/ 150 h 170"/>
                <a:gd name="T24" fmla="*/ 102 w 136"/>
                <a:gd name="T25" fmla="*/ 144 h 170"/>
                <a:gd name="T26" fmla="*/ 108 w 136"/>
                <a:gd name="T27" fmla="*/ 139 h 170"/>
                <a:gd name="T28" fmla="*/ 111 w 136"/>
                <a:gd name="T29" fmla="*/ 133 h 170"/>
                <a:gd name="T30" fmla="*/ 114 w 136"/>
                <a:gd name="T31" fmla="*/ 125 h 170"/>
                <a:gd name="T32" fmla="*/ 117 w 136"/>
                <a:gd name="T33" fmla="*/ 110 h 170"/>
                <a:gd name="T34" fmla="*/ 117 w 136"/>
                <a:gd name="T35" fmla="*/ 11 h 170"/>
                <a:gd name="T36" fmla="*/ 117 w 136"/>
                <a:gd name="T37" fmla="*/ 11 h 170"/>
                <a:gd name="T38" fmla="*/ 114 w 136"/>
                <a:gd name="T39" fmla="*/ 3 h 170"/>
                <a:gd name="T40" fmla="*/ 108 w 136"/>
                <a:gd name="T41" fmla="*/ 0 h 170"/>
                <a:gd name="T42" fmla="*/ 136 w 136"/>
                <a:gd name="T43" fmla="*/ 0 h 170"/>
                <a:gd name="T44" fmla="*/ 136 w 136"/>
                <a:gd name="T45" fmla="*/ 0 h 170"/>
                <a:gd name="T46" fmla="*/ 131 w 136"/>
                <a:gd name="T47" fmla="*/ 3 h 170"/>
                <a:gd name="T48" fmla="*/ 131 w 136"/>
                <a:gd name="T49" fmla="*/ 11 h 170"/>
                <a:gd name="T50" fmla="*/ 128 w 136"/>
                <a:gd name="T51" fmla="*/ 108 h 170"/>
                <a:gd name="T52" fmla="*/ 128 w 136"/>
                <a:gd name="T53" fmla="*/ 108 h 170"/>
                <a:gd name="T54" fmla="*/ 128 w 136"/>
                <a:gd name="T55" fmla="*/ 122 h 170"/>
                <a:gd name="T56" fmla="*/ 125 w 136"/>
                <a:gd name="T57" fmla="*/ 133 h 170"/>
                <a:gd name="T58" fmla="*/ 119 w 136"/>
                <a:gd name="T59" fmla="*/ 144 h 170"/>
                <a:gd name="T60" fmla="*/ 111 w 136"/>
                <a:gd name="T61" fmla="*/ 150 h 170"/>
                <a:gd name="T62" fmla="*/ 102 w 136"/>
                <a:gd name="T63" fmla="*/ 156 h 170"/>
                <a:gd name="T64" fmla="*/ 94 w 136"/>
                <a:gd name="T65" fmla="*/ 161 h 170"/>
                <a:gd name="T66" fmla="*/ 71 w 136"/>
                <a:gd name="T67" fmla="*/ 164 h 170"/>
                <a:gd name="T68" fmla="*/ 71 w 136"/>
                <a:gd name="T69" fmla="*/ 164 h 170"/>
                <a:gd name="T70" fmla="*/ 51 w 136"/>
                <a:gd name="T71" fmla="*/ 161 h 170"/>
                <a:gd name="T72" fmla="*/ 40 w 136"/>
                <a:gd name="T73" fmla="*/ 159 h 170"/>
                <a:gd name="T74" fmla="*/ 31 w 136"/>
                <a:gd name="T75" fmla="*/ 153 h 170"/>
                <a:gd name="T76" fmla="*/ 20 w 136"/>
                <a:gd name="T77" fmla="*/ 144 h 170"/>
                <a:gd name="T78" fmla="*/ 14 w 136"/>
                <a:gd name="T79" fmla="*/ 136 h 170"/>
                <a:gd name="T80" fmla="*/ 9 w 136"/>
                <a:gd name="T81" fmla="*/ 122 h 170"/>
                <a:gd name="T82" fmla="*/ 9 w 136"/>
                <a:gd name="T83" fmla="*/ 108 h 170"/>
                <a:gd name="T84" fmla="*/ 9 w 136"/>
                <a:gd name="T85" fmla="*/ 11 h 170"/>
                <a:gd name="T86" fmla="*/ 9 w 136"/>
                <a:gd name="T87" fmla="*/ 11 h 170"/>
                <a:gd name="T88" fmla="*/ 6 w 136"/>
                <a:gd name="T89" fmla="*/ 3 h 170"/>
                <a:gd name="T90" fmla="*/ 0 w 136"/>
                <a:gd name="T91" fmla="*/ 0 h 170"/>
                <a:gd name="T92" fmla="*/ 40 w 136"/>
                <a:gd name="T93" fmla="*/ 0 h 170"/>
                <a:gd name="T94" fmla="*/ 40 w 136"/>
                <a:gd name="T95" fmla="*/ 0 h 170"/>
                <a:gd name="T96" fmla="*/ 34 w 136"/>
                <a:gd name="T97" fmla="*/ 3 h 170"/>
                <a:gd name="T98" fmla="*/ 31 w 136"/>
                <a:gd name="T99" fmla="*/ 11 h 170"/>
                <a:gd name="T100" fmla="*/ 31 w 136"/>
                <a:gd name="T101" fmla="*/ 11 h 17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36" h="170">
                  <a:moveTo>
                    <a:pt x="31" y="11"/>
                  </a:moveTo>
                  <a:lnTo>
                    <a:pt x="31" y="116"/>
                  </a:lnTo>
                  <a:lnTo>
                    <a:pt x="34" y="131"/>
                  </a:lnTo>
                  <a:lnTo>
                    <a:pt x="40" y="142"/>
                  </a:lnTo>
                  <a:lnTo>
                    <a:pt x="46" y="150"/>
                  </a:lnTo>
                  <a:lnTo>
                    <a:pt x="51" y="153"/>
                  </a:lnTo>
                  <a:lnTo>
                    <a:pt x="63" y="156"/>
                  </a:lnTo>
                  <a:lnTo>
                    <a:pt x="74" y="159"/>
                  </a:lnTo>
                  <a:lnTo>
                    <a:pt x="85" y="159"/>
                  </a:lnTo>
                  <a:lnTo>
                    <a:pt x="94" y="156"/>
                  </a:lnTo>
                  <a:lnTo>
                    <a:pt x="102" y="150"/>
                  </a:lnTo>
                  <a:lnTo>
                    <a:pt x="108" y="145"/>
                  </a:lnTo>
                  <a:lnTo>
                    <a:pt x="111" y="139"/>
                  </a:lnTo>
                  <a:lnTo>
                    <a:pt x="114" y="131"/>
                  </a:lnTo>
                  <a:lnTo>
                    <a:pt x="117" y="116"/>
                  </a:lnTo>
                  <a:lnTo>
                    <a:pt x="117" y="11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36" y="0"/>
                  </a:lnTo>
                  <a:lnTo>
                    <a:pt x="131" y="3"/>
                  </a:lnTo>
                  <a:lnTo>
                    <a:pt x="131" y="11"/>
                  </a:lnTo>
                  <a:lnTo>
                    <a:pt x="128" y="114"/>
                  </a:lnTo>
                  <a:lnTo>
                    <a:pt x="128" y="128"/>
                  </a:lnTo>
                  <a:lnTo>
                    <a:pt x="125" y="139"/>
                  </a:lnTo>
                  <a:lnTo>
                    <a:pt x="119" y="150"/>
                  </a:lnTo>
                  <a:lnTo>
                    <a:pt x="111" y="156"/>
                  </a:lnTo>
                  <a:lnTo>
                    <a:pt x="102" y="162"/>
                  </a:lnTo>
                  <a:lnTo>
                    <a:pt x="94" y="167"/>
                  </a:lnTo>
                  <a:lnTo>
                    <a:pt x="71" y="170"/>
                  </a:lnTo>
                  <a:lnTo>
                    <a:pt x="51" y="167"/>
                  </a:lnTo>
                  <a:lnTo>
                    <a:pt x="40" y="165"/>
                  </a:lnTo>
                  <a:lnTo>
                    <a:pt x="31" y="159"/>
                  </a:lnTo>
                  <a:lnTo>
                    <a:pt x="20" y="150"/>
                  </a:lnTo>
                  <a:lnTo>
                    <a:pt x="14" y="142"/>
                  </a:lnTo>
                  <a:lnTo>
                    <a:pt x="9" y="128"/>
                  </a:lnTo>
                  <a:lnTo>
                    <a:pt x="9" y="114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0" y="0"/>
                  </a:lnTo>
                  <a:lnTo>
                    <a:pt x="34" y="3"/>
                  </a:lnTo>
                  <a:lnTo>
                    <a:pt x="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744"/>
            <p:cNvSpPr>
              <a:spLocks/>
            </p:cNvSpPr>
            <p:nvPr/>
          </p:nvSpPr>
          <p:spPr bwMode="auto">
            <a:xfrm>
              <a:off x="3022" y="2867"/>
              <a:ext cx="152" cy="172"/>
            </a:xfrm>
            <a:custGeom>
              <a:avLst/>
              <a:gdLst>
                <a:gd name="T0" fmla="*/ 127 w 153"/>
                <a:gd name="T1" fmla="*/ 11 h 173"/>
                <a:gd name="T2" fmla="*/ 127 w 153"/>
                <a:gd name="T3" fmla="*/ 11 h 173"/>
                <a:gd name="T4" fmla="*/ 127 w 153"/>
                <a:gd name="T5" fmla="*/ 3 h 173"/>
                <a:gd name="T6" fmla="*/ 121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1 w 153"/>
                <a:gd name="T13" fmla="*/ 3 h 173"/>
                <a:gd name="T14" fmla="*/ 141 w 153"/>
                <a:gd name="T15" fmla="*/ 11 h 173"/>
                <a:gd name="T16" fmla="*/ 141 w 153"/>
                <a:gd name="T17" fmla="*/ 167 h 173"/>
                <a:gd name="T18" fmla="*/ 141 w 153"/>
                <a:gd name="T19" fmla="*/ 167 h 173"/>
                <a:gd name="T20" fmla="*/ 82 w 153"/>
                <a:gd name="T21" fmla="*/ 93 h 173"/>
                <a:gd name="T22" fmla="*/ 28 w 153"/>
                <a:gd name="T23" fmla="*/ 25 h 173"/>
                <a:gd name="T24" fmla="*/ 28 w 153"/>
                <a:gd name="T25" fmla="*/ 150 h 173"/>
                <a:gd name="T26" fmla="*/ 28 w 153"/>
                <a:gd name="T27" fmla="*/ 150 h 173"/>
                <a:gd name="T28" fmla="*/ 31 w 153"/>
                <a:gd name="T29" fmla="*/ 159 h 173"/>
                <a:gd name="T30" fmla="*/ 34 w 153"/>
                <a:gd name="T31" fmla="*/ 161 h 173"/>
                <a:gd name="T32" fmla="*/ 8 w 153"/>
                <a:gd name="T33" fmla="*/ 161 h 173"/>
                <a:gd name="T34" fmla="*/ 8 w 153"/>
                <a:gd name="T35" fmla="*/ 161 h 173"/>
                <a:gd name="T36" fmla="*/ 14 w 153"/>
                <a:gd name="T37" fmla="*/ 159 h 173"/>
                <a:gd name="T38" fmla="*/ 14 w 153"/>
                <a:gd name="T39" fmla="*/ 150 h 173"/>
                <a:gd name="T40" fmla="*/ 14 w 153"/>
                <a:gd name="T41" fmla="*/ 20 h 173"/>
                <a:gd name="T42" fmla="*/ 14 w 153"/>
                <a:gd name="T43" fmla="*/ 20 h 173"/>
                <a:gd name="T44" fmla="*/ 14 w 153"/>
                <a:gd name="T45" fmla="*/ 14 h 173"/>
                <a:gd name="T46" fmla="*/ 11 w 153"/>
                <a:gd name="T47" fmla="*/ 8 h 173"/>
                <a:gd name="T48" fmla="*/ 11 w 153"/>
                <a:gd name="T49" fmla="*/ 8 h 173"/>
                <a:gd name="T50" fmla="*/ 8 w 153"/>
                <a:gd name="T51" fmla="*/ 3 h 173"/>
                <a:gd name="T52" fmla="*/ 0 w 153"/>
                <a:gd name="T53" fmla="*/ 0 h 173"/>
                <a:gd name="T54" fmla="*/ 37 w 153"/>
                <a:gd name="T55" fmla="*/ 0 h 173"/>
                <a:gd name="T56" fmla="*/ 127 w 153"/>
                <a:gd name="T57" fmla="*/ 113 h 173"/>
                <a:gd name="T58" fmla="*/ 127 w 153"/>
                <a:gd name="T59" fmla="*/ 11 h 173"/>
                <a:gd name="T60" fmla="*/ 127 w 153"/>
                <a:gd name="T61" fmla="*/ 11 h 1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53" h="173">
                  <a:moveTo>
                    <a:pt x="133" y="11"/>
                  </a:moveTo>
                  <a:lnTo>
                    <a:pt x="133" y="11"/>
                  </a:lnTo>
                  <a:lnTo>
                    <a:pt x="133" y="3"/>
                  </a:lnTo>
                  <a:lnTo>
                    <a:pt x="127" y="0"/>
                  </a:lnTo>
                  <a:lnTo>
                    <a:pt x="153" y="0"/>
                  </a:lnTo>
                  <a:lnTo>
                    <a:pt x="147" y="3"/>
                  </a:lnTo>
                  <a:lnTo>
                    <a:pt x="147" y="11"/>
                  </a:lnTo>
                  <a:lnTo>
                    <a:pt x="147" y="173"/>
                  </a:lnTo>
                  <a:lnTo>
                    <a:pt x="88" y="99"/>
                  </a:lnTo>
                  <a:lnTo>
                    <a:pt x="28" y="25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4" y="167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14" y="156"/>
                  </a:lnTo>
                  <a:lnTo>
                    <a:pt x="14" y="20"/>
                  </a:lnTo>
                  <a:lnTo>
                    <a:pt x="14" y="14"/>
                  </a:lnTo>
                  <a:lnTo>
                    <a:pt x="11" y="8"/>
                  </a:lnTo>
                  <a:lnTo>
                    <a:pt x="8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133" y="119"/>
                  </a:lnTo>
                  <a:lnTo>
                    <a:pt x="133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45"/>
            <p:cNvSpPr>
              <a:spLocks/>
            </p:cNvSpPr>
            <p:nvPr/>
          </p:nvSpPr>
          <p:spPr bwMode="auto">
            <a:xfrm>
              <a:off x="3201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7 w 37"/>
                <a:gd name="T5" fmla="*/ 3 h 167"/>
                <a:gd name="T6" fmla="*/ 34 w 37"/>
                <a:gd name="T7" fmla="*/ 11 h 167"/>
                <a:gd name="T8" fmla="*/ 34 w 37"/>
                <a:gd name="T9" fmla="*/ 156 h 167"/>
                <a:gd name="T10" fmla="*/ 34 w 37"/>
                <a:gd name="T11" fmla="*/ 156 h 167"/>
                <a:gd name="T12" fmla="*/ 37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2 w 37"/>
                <a:gd name="T21" fmla="*/ 165 h 167"/>
                <a:gd name="T22" fmla="*/ 5 w 37"/>
                <a:gd name="T23" fmla="*/ 156 h 167"/>
                <a:gd name="T24" fmla="*/ 5 w 37"/>
                <a:gd name="T25" fmla="*/ 11 h 167"/>
                <a:gd name="T26" fmla="*/ 5 w 37"/>
                <a:gd name="T27" fmla="*/ 11 h 167"/>
                <a:gd name="T28" fmla="*/ 2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1" y="3"/>
                  </a:lnTo>
                  <a:lnTo>
                    <a:pt x="28" y="11"/>
                  </a:lnTo>
                  <a:lnTo>
                    <a:pt x="28" y="156"/>
                  </a:lnTo>
                  <a:lnTo>
                    <a:pt x="31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2" y="165"/>
                  </a:lnTo>
                  <a:lnTo>
                    <a:pt x="5" y="156"/>
                  </a:lnTo>
                  <a:lnTo>
                    <a:pt x="5" y="1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746"/>
            <p:cNvSpPr>
              <a:spLocks/>
            </p:cNvSpPr>
            <p:nvPr/>
          </p:nvSpPr>
          <p:spPr bwMode="auto">
            <a:xfrm>
              <a:off x="3250" y="2867"/>
              <a:ext cx="152" cy="172"/>
            </a:xfrm>
            <a:custGeom>
              <a:avLst/>
              <a:gdLst>
                <a:gd name="T0" fmla="*/ 125 w 153"/>
                <a:gd name="T1" fmla="*/ 11 h 173"/>
                <a:gd name="T2" fmla="*/ 125 w 153"/>
                <a:gd name="T3" fmla="*/ 11 h 173"/>
                <a:gd name="T4" fmla="*/ 125 w 153"/>
                <a:gd name="T5" fmla="*/ 3 h 173"/>
                <a:gd name="T6" fmla="*/ 119 w 153"/>
                <a:gd name="T7" fmla="*/ 0 h 173"/>
                <a:gd name="T8" fmla="*/ 147 w 153"/>
                <a:gd name="T9" fmla="*/ 0 h 173"/>
                <a:gd name="T10" fmla="*/ 147 w 153"/>
                <a:gd name="T11" fmla="*/ 0 h 173"/>
                <a:gd name="T12" fmla="*/ 142 w 153"/>
                <a:gd name="T13" fmla="*/ 6 h 173"/>
                <a:gd name="T14" fmla="*/ 136 w 153"/>
                <a:gd name="T15" fmla="*/ 11 h 173"/>
                <a:gd name="T16" fmla="*/ 136 w 153"/>
                <a:gd name="T17" fmla="*/ 11 h 173"/>
                <a:gd name="T18" fmla="*/ 76 w 153"/>
                <a:gd name="T19" fmla="*/ 167 h 173"/>
                <a:gd name="T20" fmla="*/ 76 w 153"/>
                <a:gd name="T21" fmla="*/ 167 h 173"/>
                <a:gd name="T22" fmla="*/ 14 w 153"/>
                <a:gd name="T23" fmla="*/ 11 h 173"/>
                <a:gd name="T24" fmla="*/ 14 w 153"/>
                <a:gd name="T25" fmla="*/ 11 h 173"/>
                <a:gd name="T26" fmla="*/ 8 w 153"/>
                <a:gd name="T27" fmla="*/ 6 h 173"/>
                <a:gd name="T28" fmla="*/ 0 w 153"/>
                <a:gd name="T29" fmla="*/ 0 h 173"/>
                <a:gd name="T30" fmla="*/ 45 w 153"/>
                <a:gd name="T31" fmla="*/ 0 h 173"/>
                <a:gd name="T32" fmla="*/ 45 w 153"/>
                <a:gd name="T33" fmla="*/ 0 h 173"/>
                <a:gd name="T34" fmla="*/ 43 w 153"/>
                <a:gd name="T35" fmla="*/ 3 h 173"/>
                <a:gd name="T36" fmla="*/ 40 w 153"/>
                <a:gd name="T37" fmla="*/ 6 h 173"/>
                <a:gd name="T38" fmla="*/ 43 w 153"/>
                <a:gd name="T39" fmla="*/ 14 h 173"/>
                <a:gd name="T40" fmla="*/ 43 w 153"/>
                <a:gd name="T41" fmla="*/ 14 h 173"/>
                <a:gd name="T42" fmla="*/ 79 w 153"/>
                <a:gd name="T43" fmla="*/ 122 h 173"/>
                <a:gd name="T44" fmla="*/ 79 w 153"/>
                <a:gd name="T45" fmla="*/ 122 h 173"/>
                <a:gd name="T46" fmla="*/ 125 w 153"/>
                <a:gd name="T47" fmla="*/ 11 h 173"/>
                <a:gd name="T48" fmla="*/ 125 w 153"/>
                <a:gd name="T49" fmla="*/ 11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3" h="173">
                  <a:moveTo>
                    <a:pt x="131" y="11"/>
                  </a:moveTo>
                  <a:lnTo>
                    <a:pt x="131" y="11"/>
                  </a:lnTo>
                  <a:lnTo>
                    <a:pt x="131" y="3"/>
                  </a:lnTo>
                  <a:lnTo>
                    <a:pt x="125" y="0"/>
                  </a:lnTo>
                  <a:lnTo>
                    <a:pt x="153" y="0"/>
                  </a:lnTo>
                  <a:lnTo>
                    <a:pt x="148" y="6"/>
                  </a:lnTo>
                  <a:lnTo>
                    <a:pt x="142" y="11"/>
                  </a:lnTo>
                  <a:lnTo>
                    <a:pt x="82" y="173"/>
                  </a:lnTo>
                  <a:lnTo>
                    <a:pt x="14" y="11"/>
                  </a:lnTo>
                  <a:lnTo>
                    <a:pt x="8" y="6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0" y="6"/>
                  </a:lnTo>
                  <a:lnTo>
                    <a:pt x="43" y="14"/>
                  </a:lnTo>
                  <a:lnTo>
                    <a:pt x="85" y="128"/>
                  </a:lnTo>
                  <a:lnTo>
                    <a:pt x="131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747"/>
            <p:cNvSpPr>
              <a:spLocks/>
            </p:cNvSpPr>
            <p:nvPr/>
          </p:nvSpPr>
          <p:spPr bwMode="auto">
            <a:xfrm>
              <a:off x="3411" y="2867"/>
              <a:ext cx="104" cy="167"/>
            </a:xfrm>
            <a:custGeom>
              <a:avLst/>
              <a:gdLst>
                <a:gd name="T0" fmla="*/ 88 w 105"/>
                <a:gd name="T1" fmla="*/ 23 h 167"/>
                <a:gd name="T2" fmla="*/ 88 w 105"/>
                <a:gd name="T3" fmla="*/ 23 h 167"/>
                <a:gd name="T4" fmla="*/ 79 w 105"/>
                <a:gd name="T5" fmla="*/ 14 h 167"/>
                <a:gd name="T6" fmla="*/ 68 w 105"/>
                <a:gd name="T7" fmla="*/ 11 h 167"/>
                <a:gd name="T8" fmla="*/ 68 w 105"/>
                <a:gd name="T9" fmla="*/ 11 h 167"/>
                <a:gd name="T10" fmla="*/ 31 w 105"/>
                <a:gd name="T11" fmla="*/ 11 h 167"/>
                <a:gd name="T12" fmla="*/ 31 w 105"/>
                <a:gd name="T13" fmla="*/ 68 h 167"/>
                <a:gd name="T14" fmla="*/ 65 w 105"/>
                <a:gd name="T15" fmla="*/ 68 h 167"/>
                <a:gd name="T16" fmla="*/ 65 w 105"/>
                <a:gd name="T17" fmla="*/ 68 h 167"/>
                <a:gd name="T18" fmla="*/ 70 w 105"/>
                <a:gd name="T19" fmla="*/ 65 h 167"/>
                <a:gd name="T20" fmla="*/ 73 w 105"/>
                <a:gd name="T21" fmla="*/ 62 h 167"/>
                <a:gd name="T22" fmla="*/ 73 w 105"/>
                <a:gd name="T23" fmla="*/ 88 h 167"/>
                <a:gd name="T24" fmla="*/ 73 w 105"/>
                <a:gd name="T25" fmla="*/ 88 h 167"/>
                <a:gd name="T26" fmla="*/ 70 w 105"/>
                <a:gd name="T27" fmla="*/ 82 h 167"/>
                <a:gd name="T28" fmla="*/ 65 w 105"/>
                <a:gd name="T29" fmla="*/ 82 h 167"/>
                <a:gd name="T30" fmla="*/ 31 w 105"/>
                <a:gd name="T31" fmla="*/ 82 h 167"/>
                <a:gd name="T32" fmla="*/ 31 w 105"/>
                <a:gd name="T33" fmla="*/ 153 h 167"/>
                <a:gd name="T34" fmla="*/ 31 w 105"/>
                <a:gd name="T35" fmla="*/ 153 h 167"/>
                <a:gd name="T36" fmla="*/ 53 w 105"/>
                <a:gd name="T37" fmla="*/ 156 h 167"/>
                <a:gd name="T38" fmla="*/ 53 w 105"/>
                <a:gd name="T39" fmla="*/ 156 h 167"/>
                <a:gd name="T40" fmla="*/ 70 w 105"/>
                <a:gd name="T41" fmla="*/ 156 h 167"/>
                <a:gd name="T42" fmla="*/ 82 w 105"/>
                <a:gd name="T43" fmla="*/ 153 h 167"/>
                <a:gd name="T44" fmla="*/ 90 w 105"/>
                <a:gd name="T45" fmla="*/ 148 h 167"/>
                <a:gd name="T46" fmla="*/ 99 w 105"/>
                <a:gd name="T47" fmla="*/ 139 h 167"/>
                <a:gd name="T48" fmla="*/ 93 w 105"/>
                <a:gd name="T49" fmla="*/ 167 h 167"/>
                <a:gd name="T50" fmla="*/ 0 w 105"/>
                <a:gd name="T51" fmla="*/ 167 h 167"/>
                <a:gd name="T52" fmla="*/ 0 w 105"/>
                <a:gd name="T53" fmla="*/ 167 h 167"/>
                <a:gd name="T54" fmla="*/ 5 w 105"/>
                <a:gd name="T55" fmla="*/ 165 h 167"/>
                <a:gd name="T56" fmla="*/ 8 w 105"/>
                <a:gd name="T57" fmla="*/ 156 h 167"/>
                <a:gd name="T58" fmla="*/ 8 w 105"/>
                <a:gd name="T59" fmla="*/ 11 h 167"/>
                <a:gd name="T60" fmla="*/ 8 w 105"/>
                <a:gd name="T61" fmla="*/ 11 h 167"/>
                <a:gd name="T62" fmla="*/ 5 w 105"/>
                <a:gd name="T63" fmla="*/ 3 h 167"/>
                <a:gd name="T64" fmla="*/ 0 w 105"/>
                <a:gd name="T65" fmla="*/ 0 h 167"/>
                <a:gd name="T66" fmla="*/ 88 w 105"/>
                <a:gd name="T67" fmla="*/ 0 h 167"/>
                <a:gd name="T68" fmla="*/ 88 w 105"/>
                <a:gd name="T69" fmla="*/ 23 h 167"/>
                <a:gd name="T70" fmla="*/ 88 w 105"/>
                <a:gd name="T71" fmla="*/ 23 h 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5" h="167">
                  <a:moveTo>
                    <a:pt x="94" y="23"/>
                  </a:moveTo>
                  <a:lnTo>
                    <a:pt x="94" y="23"/>
                  </a:lnTo>
                  <a:lnTo>
                    <a:pt x="85" y="14"/>
                  </a:lnTo>
                  <a:lnTo>
                    <a:pt x="74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6" y="65"/>
                  </a:lnTo>
                  <a:lnTo>
                    <a:pt x="79" y="62"/>
                  </a:lnTo>
                  <a:lnTo>
                    <a:pt x="79" y="88"/>
                  </a:lnTo>
                  <a:lnTo>
                    <a:pt x="76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3"/>
                  </a:lnTo>
                  <a:lnTo>
                    <a:pt x="59" y="156"/>
                  </a:lnTo>
                  <a:lnTo>
                    <a:pt x="76" y="156"/>
                  </a:lnTo>
                  <a:lnTo>
                    <a:pt x="88" y="153"/>
                  </a:lnTo>
                  <a:lnTo>
                    <a:pt x="96" y="148"/>
                  </a:lnTo>
                  <a:lnTo>
                    <a:pt x="105" y="139"/>
                  </a:lnTo>
                  <a:lnTo>
                    <a:pt x="99" y="167"/>
                  </a:lnTo>
                  <a:lnTo>
                    <a:pt x="0" y="167"/>
                  </a:lnTo>
                  <a:lnTo>
                    <a:pt x="5" y="165"/>
                  </a:lnTo>
                  <a:lnTo>
                    <a:pt x="8" y="156"/>
                  </a:lnTo>
                  <a:lnTo>
                    <a:pt x="8" y="11"/>
                  </a:lnTo>
                  <a:lnTo>
                    <a:pt x="5" y="3"/>
                  </a:lnTo>
                  <a:lnTo>
                    <a:pt x="0" y="0"/>
                  </a:lnTo>
                  <a:lnTo>
                    <a:pt x="94" y="0"/>
                  </a:lnTo>
                  <a:lnTo>
                    <a:pt x="94" y="23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1748"/>
            <p:cNvSpPr>
              <a:spLocks noEditPoints="1"/>
            </p:cNvSpPr>
            <p:nvPr/>
          </p:nvSpPr>
          <p:spPr bwMode="auto">
            <a:xfrm>
              <a:off x="3527" y="2867"/>
              <a:ext cx="146" cy="167"/>
            </a:xfrm>
            <a:custGeom>
              <a:avLst/>
              <a:gdLst>
                <a:gd name="T0" fmla="*/ 68 w 145"/>
                <a:gd name="T1" fmla="*/ 82 h 167"/>
                <a:gd name="T2" fmla="*/ 91 w 145"/>
                <a:gd name="T3" fmla="*/ 91 h 167"/>
                <a:gd name="T4" fmla="*/ 100 w 145"/>
                <a:gd name="T5" fmla="*/ 102 h 167"/>
                <a:gd name="T6" fmla="*/ 126 w 145"/>
                <a:gd name="T7" fmla="*/ 145 h 167"/>
                <a:gd name="T8" fmla="*/ 137 w 145"/>
                <a:gd name="T9" fmla="*/ 159 h 167"/>
                <a:gd name="T10" fmla="*/ 151 w 145"/>
                <a:gd name="T11" fmla="*/ 167 h 167"/>
                <a:gd name="T12" fmla="*/ 126 w 145"/>
                <a:gd name="T13" fmla="*/ 167 h 167"/>
                <a:gd name="T14" fmla="*/ 114 w 145"/>
                <a:gd name="T15" fmla="*/ 165 h 167"/>
                <a:gd name="T16" fmla="*/ 106 w 145"/>
                <a:gd name="T17" fmla="*/ 156 h 167"/>
                <a:gd name="T18" fmla="*/ 71 w 145"/>
                <a:gd name="T19" fmla="*/ 111 h 167"/>
                <a:gd name="T20" fmla="*/ 54 w 145"/>
                <a:gd name="T21" fmla="*/ 91 h 167"/>
                <a:gd name="T22" fmla="*/ 46 w 145"/>
                <a:gd name="T23" fmla="*/ 91 h 167"/>
                <a:gd name="T24" fmla="*/ 32 w 145"/>
                <a:gd name="T25" fmla="*/ 156 h 167"/>
                <a:gd name="T26" fmla="*/ 34 w 145"/>
                <a:gd name="T27" fmla="*/ 165 h 167"/>
                <a:gd name="T28" fmla="*/ 0 w 145"/>
                <a:gd name="T29" fmla="*/ 167 h 167"/>
                <a:gd name="T30" fmla="*/ 6 w 145"/>
                <a:gd name="T31" fmla="*/ 165 h 167"/>
                <a:gd name="T32" fmla="*/ 9 w 145"/>
                <a:gd name="T33" fmla="*/ 11 h 167"/>
                <a:gd name="T34" fmla="*/ 6 w 145"/>
                <a:gd name="T35" fmla="*/ 3 h 167"/>
                <a:gd name="T36" fmla="*/ 49 w 145"/>
                <a:gd name="T37" fmla="*/ 0 h 167"/>
                <a:gd name="T38" fmla="*/ 66 w 145"/>
                <a:gd name="T39" fmla="*/ 0 h 167"/>
                <a:gd name="T40" fmla="*/ 94 w 145"/>
                <a:gd name="T41" fmla="*/ 8 h 167"/>
                <a:gd name="T42" fmla="*/ 109 w 145"/>
                <a:gd name="T43" fmla="*/ 20 h 167"/>
                <a:gd name="T44" fmla="*/ 114 w 145"/>
                <a:gd name="T45" fmla="*/ 40 h 167"/>
                <a:gd name="T46" fmla="*/ 114 w 145"/>
                <a:gd name="T47" fmla="*/ 51 h 167"/>
                <a:gd name="T48" fmla="*/ 106 w 145"/>
                <a:gd name="T49" fmla="*/ 65 h 167"/>
                <a:gd name="T50" fmla="*/ 89 w 145"/>
                <a:gd name="T51" fmla="*/ 79 h 167"/>
                <a:gd name="T52" fmla="*/ 68 w 145"/>
                <a:gd name="T53" fmla="*/ 82 h 167"/>
                <a:gd name="T54" fmla="*/ 32 w 145"/>
                <a:gd name="T55" fmla="*/ 77 h 167"/>
                <a:gd name="T56" fmla="*/ 46 w 145"/>
                <a:gd name="T57" fmla="*/ 77 h 167"/>
                <a:gd name="T58" fmla="*/ 60 w 145"/>
                <a:gd name="T59" fmla="*/ 77 h 167"/>
                <a:gd name="T60" fmla="*/ 83 w 145"/>
                <a:gd name="T61" fmla="*/ 65 h 167"/>
                <a:gd name="T62" fmla="*/ 89 w 145"/>
                <a:gd name="T63" fmla="*/ 51 h 167"/>
                <a:gd name="T64" fmla="*/ 89 w 145"/>
                <a:gd name="T65" fmla="*/ 42 h 167"/>
                <a:gd name="T66" fmla="*/ 83 w 145"/>
                <a:gd name="T67" fmla="*/ 20 h 167"/>
                <a:gd name="T68" fmla="*/ 60 w 145"/>
                <a:gd name="T69" fmla="*/ 11 h 167"/>
                <a:gd name="T70" fmla="*/ 49 w 145"/>
                <a:gd name="T71" fmla="*/ 8 h 167"/>
                <a:gd name="T72" fmla="*/ 32 w 145"/>
                <a:gd name="T73" fmla="*/ 11 h 16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5" h="167">
                  <a:moveTo>
                    <a:pt x="68" y="82"/>
                  </a:moveTo>
                  <a:lnTo>
                    <a:pt x="68" y="82"/>
                  </a:lnTo>
                  <a:lnTo>
                    <a:pt x="77" y="85"/>
                  </a:lnTo>
                  <a:lnTo>
                    <a:pt x="85" y="91"/>
                  </a:lnTo>
                  <a:lnTo>
                    <a:pt x="94" y="102"/>
                  </a:lnTo>
                  <a:lnTo>
                    <a:pt x="108" y="125"/>
                  </a:lnTo>
                  <a:lnTo>
                    <a:pt x="120" y="145"/>
                  </a:lnTo>
                  <a:lnTo>
                    <a:pt x="131" y="159"/>
                  </a:lnTo>
                  <a:lnTo>
                    <a:pt x="139" y="165"/>
                  </a:lnTo>
                  <a:lnTo>
                    <a:pt x="145" y="167"/>
                  </a:lnTo>
                  <a:lnTo>
                    <a:pt x="120" y="167"/>
                  </a:lnTo>
                  <a:lnTo>
                    <a:pt x="114" y="167"/>
                  </a:lnTo>
                  <a:lnTo>
                    <a:pt x="108" y="165"/>
                  </a:lnTo>
                  <a:lnTo>
                    <a:pt x="100" y="156"/>
                  </a:lnTo>
                  <a:lnTo>
                    <a:pt x="71" y="111"/>
                  </a:lnTo>
                  <a:lnTo>
                    <a:pt x="60" y="96"/>
                  </a:lnTo>
                  <a:lnTo>
                    <a:pt x="54" y="91"/>
                  </a:lnTo>
                  <a:lnTo>
                    <a:pt x="46" y="91"/>
                  </a:lnTo>
                  <a:lnTo>
                    <a:pt x="32" y="91"/>
                  </a:lnTo>
                  <a:lnTo>
                    <a:pt x="32" y="156"/>
                  </a:lnTo>
                  <a:lnTo>
                    <a:pt x="34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6" y="165"/>
                  </a:lnTo>
                  <a:lnTo>
                    <a:pt x="9" y="156"/>
                  </a:lnTo>
                  <a:lnTo>
                    <a:pt x="9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77" y="3"/>
                  </a:lnTo>
                  <a:lnTo>
                    <a:pt x="88" y="8"/>
                  </a:lnTo>
                  <a:lnTo>
                    <a:pt x="97" y="14"/>
                  </a:lnTo>
                  <a:lnTo>
                    <a:pt x="103" y="20"/>
                  </a:lnTo>
                  <a:lnTo>
                    <a:pt x="105" y="28"/>
                  </a:lnTo>
                  <a:lnTo>
                    <a:pt x="108" y="40"/>
                  </a:lnTo>
                  <a:lnTo>
                    <a:pt x="108" y="51"/>
                  </a:lnTo>
                  <a:lnTo>
                    <a:pt x="105" y="60"/>
                  </a:lnTo>
                  <a:lnTo>
                    <a:pt x="100" y="65"/>
                  </a:lnTo>
                  <a:lnTo>
                    <a:pt x="94" y="71"/>
                  </a:lnTo>
                  <a:lnTo>
                    <a:pt x="83" y="79"/>
                  </a:lnTo>
                  <a:lnTo>
                    <a:pt x="68" y="82"/>
                  </a:lnTo>
                  <a:close/>
                  <a:moveTo>
                    <a:pt x="32" y="11"/>
                  </a:moveTo>
                  <a:lnTo>
                    <a:pt x="32" y="77"/>
                  </a:lnTo>
                  <a:lnTo>
                    <a:pt x="46" y="77"/>
                  </a:lnTo>
                  <a:lnTo>
                    <a:pt x="60" y="77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57"/>
                  </a:lnTo>
                  <a:lnTo>
                    <a:pt x="83" y="51"/>
                  </a:lnTo>
                  <a:lnTo>
                    <a:pt x="83" y="42"/>
                  </a:lnTo>
                  <a:lnTo>
                    <a:pt x="83" y="31"/>
                  </a:lnTo>
                  <a:lnTo>
                    <a:pt x="77" y="2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49" y="8"/>
                  </a:lnTo>
                  <a:lnTo>
                    <a:pt x="32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1749"/>
            <p:cNvSpPr>
              <a:spLocks/>
            </p:cNvSpPr>
            <p:nvPr/>
          </p:nvSpPr>
          <p:spPr bwMode="auto">
            <a:xfrm>
              <a:off x="3673" y="2863"/>
              <a:ext cx="100" cy="172"/>
            </a:xfrm>
            <a:custGeom>
              <a:avLst/>
              <a:gdLst>
                <a:gd name="T0" fmla="*/ 90 w 102"/>
                <a:gd name="T1" fmla="*/ 116 h 173"/>
                <a:gd name="T2" fmla="*/ 85 w 102"/>
                <a:gd name="T3" fmla="*/ 136 h 173"/>
                <a:gd name="T4" fmla="*/ 74 w 102"/>
                <a:gd name="T5" fmla="*/ 153 h 173"/>
                <a:gd name="T6" fmla="*/ 62 w 102"/>
                <a:gd name="T7" fmla="*/ 164 h 173"/>
                <a:gd name="T8" fmla="*/ 42 w 102"/>
                <a:gd name="T9" fmla="*/ 167 h 173"/>
                <a:gd name="T10" fmla="*/ 28 w 102"/>
                <a:gd name="T11" fmla="*/ 164 h 173"/>
                <a:gd name="T12" fmla="*/ 3 w 102"/>
                <a:gd name="T13" fmla="*/ 153 h 173"/>
                <a:gd name="T14" fmla="*/ 0 w 102"/>
                <a:gd name="T15" fmla="*/ 116 h 173"/>
                <a:gd name="T16" fmla="*/ 14 w 102"/>
                <a:gd name="T17" fmla="*/ 142 h 173"/>
                <a:gd name="T18" fmla="*/ 31 w 102"/>
                <a:gd name="T19" fmla="*/ 156 h 173"/>
                <a:gd name="T20" fmla="*/ 40 w 102"/>
                <a:gd name="T21" fmla="*/ 156 h 173"/>
                <a:gd name="T22" fmla="*/ 57 w 102"/>
                <a:gd name="T23" fmla="*/ 153 h 173"/>
                <a:gd name="T24" fmla="*/ 68 w 102"/>
                <a:gd name="T25" fmla="*/ 145 h 173"/>
                <a:gd name="T26" fmla="*/ 72 w 102"/>
                <a:gd name="T27" fmla="*/ 125 h 173"/>
                <a:gd name="T28" fmla="*/ 72 w 102"/>
                <a:gd name="T29" fmla="*/ 116 h 173"/>
                <a:gd name="T30" fmla="*/ 62 w 102"/>
                <a:gd name="T31" fmla="*/ 99 h 173"/>
                <a:gd name="T32" fmla="*/ 31 w 102"/>
                <a:gd name="T33" fmla="*/ 86 h 173"/>
                <a:gd name="T34" fmla="*/ 23 w 102"/>
                <a:gd name="T35" fmla="*/ 80 h 173"/>
                <a:gd name="T36" fmla="*/ 3 w 102"/>
                <a:gd name="T37" fmla="*/ 57 h 173"/>
                <a:gd name="T38" fmla="*/ 3 w 102"/>
                <a:gd name="T39" fmla="*/ 43 h 173"/>
                <a:gd name="T40" fmla="*/ 6 w 102"/>
                <a:gd name="T41" fmla="*/ 26 h 173"/>
                <a:gd name="T42" fmla="*/ 20 w 102"/>
                <a:gd name="T43" fmla="*/ 11 h 173"/>
                <a:gd name="T44" fmla="*/ 48 w 102"/>
                <a:gd name="T45" fmla="*/ 0 h 173"/>
                <a:gd name="T46" fmla="*/ 65 w 102"/>
                <a:gd name="T47" fmla="*/ 3 h 173"/>
                <a:gd name="T48" fmla="*/ 76 w 102"/>
                <a:gd name="T49" fmla="*/ 9 h 173"/>
                <a:gd name="T50" fmla="*/ 79 w 102"/>
                <a:gd name="T51" fmla="*/ 43 h 173"/>
                <a:gd name="T52" fmla="*/ 70 w 102"/>
                <a:gd name="T53" fmla="*/ 23 h 173"/>
                <a:gd name="T54" fmla="*/ 51 w 102"/>
                <a:gd name="T55" fmla="*/ 11 h 173"/>
                <a:gd name="T56" fmla="*/ 42 w 102"/>
                <a:gd name="T57" fmla="*/ 11 h 173"/>
                <a:gd name="T58" fmla="*/ 25 w 102"/>
                <a:gd name="T59" fmla="*/ 20 h 173"/>
                <a:gd name="T60" fmla="*/ 23 w 102"/>
                <a:gd name="T61" fmla="*/ 37 h 173"/>
                <a:gd name="T62" fmla="*/ 23 w 102"/>
                <a:gd name="T63" fmla="*/ 45 h 173"/>
                <a:gd name="T64" fmla="*/ 34 w 102"/>
                <a:gd name="T65" fmla="*/ 63 h 173"/>
                <a:gd name="T66" fmla="*/ 51 w 102"/>
                <a:gd name="T67" fmla="*/ 68 h 173"/>
                <a:gd name="T68" fmla="*/ 76 w 102"/>
                <a:gd name="T69" fmla="*/ 86 h 173"/>
                <a:gd name="T70" fmla="*/ 88 w 102"/>
                <a:gd name="T71" fmla="*/ 96 h 173"/>
                <a:gd name="T72" fmla="*/ 90 w 102"/>
                <a:gd name="T73" fmla="*/ 116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02" h="173">
                  <a:moveTo>
                    <a:pt x="102" y="122"/>
                  </a:moveTo>
                  <a:lnTo>
                    <a:pt x="102" y="122"/>
                  </a:lnTo>
                  <a:lnTo>
                    <a:pt x="102" y="134"/>
                  </a:lnTo>
                  <a:lnTo>
                    <a:pt x="97" y="142"/>
                  </a:lnTo>
                  <a:lnTo>
                    <a:pt x="91" y="151"/>
                  </a:lnTo>
                  <a:lnTo>
                    <a:pt x="85" y="159"/>
                  </a:lnTo>
                  <a:lnTo>
                    <a:pt x="77" y="165"/>
                  </a:lnTo>
                  <a:lnTo>
                    <a:pt x="68" y="170"/>
                  </a:lnTo>
                  <a:lnTo>
                    <a:pt x="57" y="173"/>
                  </a:lnTo>
                  <a:lnTo>
                    <a:pt x="48" y="173"/>
                  </a:lnTo>
                  <a:lnTo>
                    <a:pt x="34" y="170"/>
                  </a:lnTo>
                  <a:lnTo>
                    <a:pt x="20" y="168"/>
                  </a:lnTo>
                  <a:lnTo>
                    <a:pt x="3" y="159"/>
                  </a:lnTo>
                  <a:lnTo>
                    <a:pt x="0" y="122"/>
                  </a:lnTo>
                  <a:lnTo>
                    <a:pt x="6" y="136"/>
                  </a:lnTo>
                  <a:lnTo>
                    <a:pt x="14" y="148"/>
                  </a:lnTo>
                  <a:lnTo>
                    <a:pt x="29" y="159"/>
                  </a:lnTo>
                  <a:lnTo>
                    <a:pt x="37" y="162"/>
                  </a:lnTo>
                  <a:lnTo>
                    <a:pt x="46" y="162"/>
                  </a:lnTo>
                  <a:lnTo>
                    <a:pt x="54" y="162"/>
                  </a:lnTo>
                  <a:lnTo>
                    <a:pt x="63" y="159"/>
                  </a:lnTo>
                  <a:lnTo>
                    <a:pt x="68" y="156"/>
                  </a:lnTo>
                  <a:lnTo>
                    <a:pt x="74" y="151"/>
                  </a:lnTo>
                  <a:lnTo>
                    <a:pt x="80" y="139"/>
                  </a:lnTo>
                  <a:lnTo>
                    <a:pt x="80" y="131"/>
                  </a:lnTo>
                  <a:lnTo>
                    <a:pt x="80" y="122"/>
                  </a:lnTo>
                  <a:lnTo>
                    <a:pt x="77" y="114"/>
                  </a:lnTo>
                  <a:lnTo>
                    <a:pt x="68" y="105"/>
                  </a:lnTo>
                  <a:lnTo>
                    <a:pt x="54" y="97"/>
                  </a:lnTo>
                  <a:lnTo>
                    <a:pt x="37" y="88"/>
                  </a:lnTo>
                  <a:lnTo>
                    <a:pt x="23" y="80"/>
                  </a:lnTo>
                  <a:lnTo>
                    <a:pt x="11" y="68"/>
                  </a:lnTo>
                  <a:lnTo>
                    <a:pt x="3" y="57"/>
                  </a:lnTo>
                  <a:lnTo>
                    <a:pt x="3" y="43"/>
                  </a:lnTo>
                  <a:lnTo>
                    <a:pt x="3" y="34"/>
                  </a:lnTo>
                  <a:lnTo>
                    <a:pt x="6" y="26"/>
                  </a:lnTo>
                  <a:lnTo>
                    <a:pt x="11" y="17"/>
                  </a:lnTo>
                  <a:lnTo>
                    <a:pt x="20" y="11"/>
                  </a:lnTo>
                  <a:lnTo>
                    <a:pt x="34" y="3"/>
                  </a:lnTo>
                  <a:lnTo>
                    <a:pt x="54" y="0"/>
                  </a:lnTo>
                  <a:lnTo>
                    <a:pt x="71" y="3"/>
                  </a:lnTo>
                  <a:lnTo>
                    <a:pt x="80" y="6"/>
                  </a:lnTo>
                  <a:lnTo>
                    <a:pt x="88" y="9"/>
                  </a:lnTo>
                  <a:lnTo>
                    <a:pt x="91" y="43"/>
                  </a:lnTo>
                  <a:lnTo>
                    <a:pt x="85" y="31"/>
                  </a:lnTo>
                  <a:lnTo>
                    <a:pt x="77" y="23"/>
                  </a:lnTo>
                  <a:lnTo>
                    <a:pt x="65" y="14"/>
                  </a:lnTo>
                  <a:lnTo>
                    <a:pt x="57" y="11"/>
                  </a:lnTo>
                  <a:lnTo>
                    <a:pt x="48" y="11"/>
                  </a:lnTo>
                  <a:lnTo>
                    <a:pt x="37" y="11"/>
                  </a:lnTo>
                  <a:lnTo>
                    <a:pt x="29" y="20"/>
                  </a:lnTo>
                  <a:lnTo>
                    <a:pt x="23" y="28"/>
                  </a:lnTo>
                  <a:lnTo>
                    <a:pt x="23" y="37"/>
                  </a:lnTo>
                  <a:lnTo>
                    <a:pt x="23" y="45"/>
                  </a:lnTo>
                  <a:lnTo>
                    <a:pt x="31" y="54"/>
                  </a:lnTo>
                  <a:lnTo>
                    <a:pt x="40" y="63"/>
                  </a:lnTo>
                  <a:lnTo>
                    <a:pt x="57" y="68"/>
                  </a:lnTo>
                  <a:lnTo>
                    <a:pt x="74" y="77"/>
                  </a:lnTo>
                  <a:lnTo>
                    <a:pt x="88" y="88"/>
                  </a:lnTo>
                  <a:lnTo>
                    <a:pt x="94" y="94"/>
                  </a:lnTo>
                  <a:lnTo>
                    <a:pt x="100" y="102"/>
                  </a:lnTo>
                  <a:lnTo>
                    <a:pt x="102" y="111"/>
                  </a:lnTo>
                  <a:lnTo>
                    <a:pt x="102" y="12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1750"/>
            <p:cNvSpPr>
              <a:spLocks/>
            </p:cNvSpPr>
            <p:nvPr/>
          </p:nvSpPr>
          <p:spPr bwMode="auto">
            <a:xfrm>
              <a:off x="3790" y="2867"/>
              <a:ext cx="38" cy="167"/>
            </a:xfrm>
            <a:custGeom>
              <a:avLst/>
              <a:gdLst>
                <a:gd name="T0" fmla="*/ 43 w 37"/>
                <a:gd name="T1" fmla="*/ 0 h 167"/>
                <a:gd name="T2" fmla="*/ 43 w 37"/>
                <a:gd name="T3" fmla="*/ 0 h 167"/>
                <a:gd name="T4" fmla="*/ 38 w 37"/>
                <a:gd name="T5" fmla="*/ 3 h 167"/>
                <a:gd name="T6" fmla="*/ 35 w 37"/>
                <a:gd name="T7" fmla="*/ 11 h 167"/>
                <a:gd name="T8" fmla="*/ 35 w 37"/>
                <a:gd name="T9" fmla="*/ 156 h 167"/>
                <a:gd name="T10" fmla="*/ 35 w 37"/>
                <a:gd name="T11" fmla="*/ 156 h 167"/>
                <a:gd name="T12" fmla="*/ 38 w 37"/>
                <a:gd name="T13" fmla="*/ 165 h 167"/>
                <a:gd name="T14" fmla="*/ 43 w 37"/>
                <a:gd name="T15" fmla="*/ 167 h 167"/>
                <a:gd name="T16" fmla="*/ 0 w 37"/>
                <a:gd name="T17" fmla="*/ 167 h 167"/>
                <a:gd name="T18" fmla="*/ 0 w 37"/>
                <a:gd name="T19" fmla="*/ 167 h 167"/>
                <a:gd name="T20" fmla="*/ 3 w 37"/>
                <a:gd name="T21" fmla="*/ 165 h 167"/>
                <a:gd name="T22" fmla="*/ 6 w 37"/>
                <a:gd name="T23" fmla="*/ 156 h 167"/>
                <a:gd name="T24" fmla="*/ 6 w 37"/>
                <a:gd name="T25" fmla="*/ 11 h 167"/>
                <a:gd name="T26" fmla="*/ 6 w 37"/>
                <a:gd name="T27" fmla="*/ 11 h 167"/>
                <a:gd name="T28" fmla="*/ 3 w 37"/>
                <a:gd name="T29" fmla="*/ 3 h 167"/>
                <a:gd name="T30" fmla="*/ 0 w 37"/>
                <a:gd name="T31" fmla="*/ 0 h 167"/>
                <a:gd name="T32" fmla="*/ 43 w 37"/>
                <a:gd name="T33" fmla="*/ 0 h 167"/>
                <a:gd name="T34" fmla="*/ 43 w 37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7" h="167">
                  <a:moveTo>
                    <a:pt x="37" y="0"/>
                  </a:moveTo>
                  <a:lnTo>
                    <a:pt x="37" y="0"/>
                  </a:lnTo>
                  <a:lnTo>
                    <a:pt x="32" y="3"/>
                  </a:lnTo>
                  <a:lnTo>
                    <a:pt x="29" y="11"/>
                  </a:lnTo>
                  <a:lnTo>
                    <a:pt x="29" y="156"/>
                  </a:lnTo>
                  <a:lnTo>
                    <a:pt x="32" y="165"/>
                  </a:lnTo>
                  <a:lnTo>
                    <a:pt x="37" y="167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1751"/>
            <p:cNvSpPr>
              <a:spLocks/>
            </p:cNvSpPr>
            <p:nvPr/>
          </p:nvSpPr>
          <p:spPr bwMode="auto">
            <a:xfrm>
              <a:off x="3839" y="2867"/>
              <a:ext cx="131" cy="167"/>
            </a:xfrm>
            <a:custGeom>
              <a:avLst/>
              <a:gdLst>
                <a:gd name="T0" fmla="*/ 85 w 130"/>
                <a:gd name="T1" fmla="*/ 11 h 167"/>
                <a:gd name="T2" fmla="*/ 85 w 130"/>
                <a:gd name="T3" fmla="*/ 156 h 167"/>
                <a:gd name="T4" fmla="*/ 85 w 130"/>
                <a:gd name="T5" fmla="*/ 156 h 167"/>
                <a:gd name="T6" fmla="*/ 85 w 130"/>
                <a:gd name="T7" fmla="*/ 165 h 167"/>
                <a:gd name="T8" fmla="*/ 91 w 130"/>
                <a:gd name="T9" fmla="*/ 167 h 167"/>
                <a:gd name="T10" fmla="*/ 48 w 130"/>
                <a:gd name="T11" fmla="*/ 167 h 167"/>
                <a:gd name="T12" fmla="*/ 48 w 130"/>
                <a:gd name="T13" fmla="*/ 167 h 167"/>
                <a:gd name="T14" fmla="*/ 54 w 130"/>
                <a:gd name="T15" fmla="*/ 165 h 167"/>
                <a:gd name="T16" fmla="*/ 54 w 130"/>
                <a:gd name="T17" fmla="*/ 156 h 167"/>
                <a:gd name="T18" fmla="*/ 54 w 130"/>
                <a:gd name="T19" fmla="*/ 11 h 167"/>
                <a:gd name="T20" fmla="*/ 54 w 130"/>
                <a:gd name="T21" fmla="*/ 11 h 167"/>
                <a:gd name="T22" fmla="*/ 14 w 130"/>
                <a:gd name="T23" fmla="*/ 14 h 167"/>
                <a:gd name="T24" fmla="*/ 14 w 130"/>
                <a:gd name="T25" fmla="*/ 14 h 167"/>
                <a:gd name="T26" fmla="*/ 11 w 130"/>
                <a:gd name="T27" fmla="*/ 14 h 167"/>
                <a:gd name="T28" fmla="*/ 5 w 130"/>
                <a:gd name="T29" fmla="*/ 17 h 167"/>
                <a:gd name="T30" fmla="*/ 0 w 130"/>
                <a:gd name="T31" fmla="*/ 23 h 167"/>
                <a:gd name="T32" fmla="*/ 0 w 130"/>
                <a:gd name="T33" fmla="*/ 0 h 167"/>
                <a:gd name="T34" fmla="*/ 136 w 130"/>
                <a:gd name="T35" fmla="*/ 0 h 167"/>
                <a:gd name="T36" fmla="*/ 136 w 130"/>
                <a:gd name="T37" fmla="*/ 23 h 167"/>
                <a:gd name="T38" fmla="*/ 136 w 130"/>
                <a:gd name="T39" fmla="*/ 23 h 167"/>
                <a:gd name="T40" fmla="*/ 134 w 130"/>
                <a:gd name="T41" fmla="*/ 17 h 167"/>
                <a:gd name="T42" fmla="*/ 125 w 130"/>
                <a:gd name="T43" fmla="*/ 14 h 167"/>
                <a:gd name="T44" fmla="*/ 125 w 130"/>
                <a:gd name="T45" fmla="*/ 14 h 167"/>
                <a:gd name="T46" fmla="*/ 85 w 130"/>
                <a:gd name="T47" fmla="*/ 11 h 167"/>
                <a:gd name="T48" fmla="*/ 85 w 130"/>
                <a:gd name="T49" fmla="*/ 11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0" h="167">
                  <a:moveTo>
                    <a:pt x="79" y="11"/>
                  </a:moveTo>
                  <a:lnTo>
                    <a:pt x="79" y="156"/>
                  </a:lnTo>
                  <a:lnTo>
                    <a:pt x="79" y="165"/>
                  </a:lnTo>
                  <a:lnTo>
                    <a:pt x="85" y="167"/>
                  </a:lnTo>
                  <a:lnTo>
                    <a:pt x="48" y="167"/>
                  </a:lnTo>
                  <a:lnTo>
                    <a:pt x="54" y="165"/>
                  </a:lnTo>
                  <a:lnTo>
                    <a:pt x="54" y="156"/>
                  </a:lnTo>
                  <a:lnTo>
                    <a:pt x="54" y="11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5" y="17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28" y="17"/>
                  </a:lnTo>
                  <a:lnTo>
                    <a:pt x="119" y="14"/>
                  </a:lnTo>
                  <a:lnTo>
                    <a:pt x="79" y="1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1752"/>
            <p:cNvSpPr>
              <a:spLocks/>
            </p:cNvSpPr>
            <p:nvPr/>
          </p:nvSpPr>
          <p:spPr bwMode="auto">
            <a:xfrm>
              <a:off x="3976" y="2867"/>
              <a:ext cx="142" cy="167"/>
            </a:xfrm>
            <a:custGeom>
              <a:avLst/>
              <a:gdLst>
                <a:gd name="T0" fmla="*/ 142 w 142"/>
                <a:gd name="T1" fmla="*/ 0 h 167"/>
                <a:gd name="T2" fmla="*/ 142 w 142"/>
                <a:gd name="T3" fmla="*/ 0 h 167"/>
                <a:gd name="T4" fmla="*/ 131 w 142"/>
                <a:gd name="T5" fmla="*/ 6 h 167"/>
                <a:gd name="T6" fmla="*/ 125 w 142"/>
                <a:gd name="T7" fmla="*/ 14 h 167"/>
                <a:gd name="T8" fmla="*/ 85 w 142"/>
                <a:gd name="T9" fmla="*/ 88 h 167"/>
                <a:gd name="T10" fmla="*/ 85 w 142"/>
                <a:gd name="T11" fmla="*/ 156 h 167"/>
                <a:gd name="T12" fmla="*/ 85 w 142"/>
                <a:gd name="T13" fmla="*/ 156 h 167"/>
                <a:gd name="T14" fmla="*/ 88 w 142"/>
                <a:gd name="T15" fmla="*/ 165 h 167"/>
                <a:gd name="T16" fmla="*/ 97 w 142"/>
                <a:gd name="T17" fmla="*/ 167 h 167"/>
                <a:gd name="T18" fmla="*/ 54 w 142"/>
                <a:gd name="T19" fmla="*/ 167 h 167"/>
                <a:gd name="T20" fmla="*/ 54 w 142"/>
                <a:gd name="T21" fmla="*/ 167 h 167"/>
                <a:gd name="T22" fmla="*/ 60 w 142"/>
                <a:gd name="T23" fmla="*/ 165 h 167"/>
                <a:gd name="T24" fmla="*/ 63 w 142"/>
                <a:gd name="T25" fmla="*/ 162 h 167"/>
                <a:gd name="T26" fmla="*/ 63 w 142"/>
                <a:gd name="T27" fmla="*/ 156 h 167"/>
                <a:gd name="T28" fmla="*/ 63 w 142"/>
                <a:gd name="T29" fmla="*/ 88 h 167"/>
                <a:gd name="T30" fmla="*/ 14 w 142"/>
                <a:gd name="T31" fmla="*/ 11 h 167"/>
                <a:gd name="T32" fmla="*/ 14 w 142"/>
                <a:gd name="T33" fmla="*/ 11 h 167"/>
                <a:gd name="T34" fmla="*/ 9 w 142"/>
                <a:gd name="T35" fmla="*/ 6 h 167"/>
                <a:gd name="T36" fmla="*/ 0 w 142"/>
                <a:gd name="T37" fmla="*/ 0 h 167"/>
                <a:gd name="T38" fmla="*/ 48 w 142"/>
                <a:gd name="T39" fmla="*/ 0 h 167"/>
                <a:gd name="T40" fmla="*/ 48 w 142"/>
                <a:gd name="T41" fmla="*/ 0 h 167"/>
                <a:gd name="T42" fmla="*/ 45 w 142"/>
                <a:gd name="T43" fmla="*/ 0 h 167"/>
                <a:gd name="T44" fmla="*/ 43 w 142"/>
                <a:gd name="T45" fmla="*/ 3 h 167"/>
                <a:gd name="T46" fmla="*/ 43 w 142"/>
                <a:gd name="T47" fmla="*/ 8 h 167"/>
                <a:gd name="T48" fmla="*/ 45 w 142"/>
                <a:gd name="T49" fmla="*/ 14 h 167"/>
                <a:gd name="T50" fmla="*/ 80 w 142"/>
                <a:gd name="T51" fmla="*/ 77 h 167"/>
                <a:gd name="T52" fmla="*/ 114 w 142"/>
                <a:gd name="T53" fmla="*/ 11 h 167"/>
                <a:gd name="T54" fmla="*/ 114 w 142"/>
                <a:gd name="T55" fmla="*/ 11 h 167"/>
                <a:gd name="T56" fmla="*/ 114 w 142"/>
                <a:gd name="T57" fmla="*/ 6 h 167"/>
                <a:gd name="T58" fmla="*/ 114 w 142"/>
                <a:gd name="T59" fmla="*/ 3 h 167"/>
                <a:gd name="T60" fmla="*/ 108 w 142"/>
                <a:gd name="T61" fmla="*/ 0 h 167"/>
                <a:gd name="T62" fmla="*/ 142 w 142"/>
                <a:gd name="T63" fmla="*/ 0 h 167"/>
                <a:gd name="T64" fmla="*/ 142 w 142"/>
                <a:gd name="T65" fmla="*/ 0 h 1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2" h="167">
                  <a:moveTo>
                    <a:pt x="142" y="0"/>
                  </a:moveTo>
                  <a:lnTo>
                    <a:pt x="142" y="0"/>
                  </a:lnTo>
                  <a:lnTo>
                    <a:pt x="131" y="6"/>
                  </a:lnTo>
                  <a:lnTo>
                    <a:pt x="125" y="14"/>
                  </a:lnTo>
                  <a:lnTo>
                    <a:pt x="85" y="88"/>
                  </a:lnTo>
                  <a:lnTo>
                    <a:pt x="85" y="156"/>
                  </a:lnTo>
                  <a:lnTo>
                    <a:pt x="88" y="165"/>
                  </a:lnTo>
                  <a:lnTo>
                    <a:pt x="97" y="167"/>
                  </a:lnTo>
                  <a:lnTo>
                    <a:pt x="54" y="167"/>
                  </a:lnTo>
                  <a:lnTo>
                    <a:pt x="60" y="165"/>
                  </a:lnTo>
                  <a:lnTo>
                    <a:pt x="63" y="162"/>
                  </a:lnTo>
                  <a:lnTo>
                    <a:pt x="63" y="156"/>
                  </a:lnTo>
                  <a:lnTo>
                    <a:pt x="63" y="88"/>
                  </a:lnTo>
                  <a:lnTo>
                    <a:pt x="14" y="11"/>
                  </a:lnTo>
                  <a:lnTo>
                    <a:pt x="9" y="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3" y="3"/>
                  </a:lnTo>
                  <a:lnTo>
                    <a:pt x="43" y="8"/>
                  </a:lnTo>
                  <a:lnTo>
                    <a:pt x="45" y="14"/>
                  </a:lnTo>
                  <a:lnTo>
                    <a:pt x="80" y="77"/>
                  </a:lnTo>
                  <a:lnTo>
                    <a:pt x="114" y="11"/>
                  </a:lnTo>
                  <a:lnTo>
                    <a:pt x="114" y="6"/>
                  </a:lnTo>
                  <a:lnTo>
                    <a:pt x="114" y="3"/>
                  </a:lnTo>
                  <a:lnTo>
                    <a:pt x="108" y="0"/>
                  </a:ln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1753"/>
            <p:cNvSpPr>
              <a:spLocks noEditPoints="1"/>
            </p:cNvSpPr>
            <p:nvPr/>
          </p:nvSpPr>
          <p:spPr bwMode="auto">
            <a:xfrm>
              <a:off x="4192" y="2863"/>
              <a:ext cx="155" cy="172"/>
            </a:xfrm>
            <a:custGeom>
              <a:avLst/>
              <a:gdLst>
                <a:gd name="T0" fmla="*/ 77 w 156"/>
                <a:gd name="T1" fmla="*/ 167 h 173"/>
                <a:gd name="T2" fmla="*/ 48 w 156"/>
                <a:gd name="T3" fmla="*/ 159 h 173"/>
                <a:gd name="T4" fmla="*/ 23 w 156"/>
                <a:gd name="T5" fmla="*/ 142 h 173"/>
                <a:gd name="T6" fmla="*/ 6 w 156"/>
                <a:gd name="T7" fmla="*/ 113 h 173"/>
                <a:gd name="T8" fmla="*/ 0 w 156"/>
                <a:gd name="T9" fmla="*/ 85 h 173"/>
                <a:gd name="T10" fmla="*/ 3 w 156"/>
                <a:gd name="T11" fmla="*/ 68 h 173"/>
                <a:gd name="T12" fmla="*/ 14 w 156"/>
                <a:gd name="T13" fmla="*/ 40 h 173"/>
                <a:gd name="T14" fmla="*/ 34 w 156"/>
                <a:gd name="T15" fmla="*/ 14 h 173"/>
                <a:gd name="T16" fmla="*/ 62 w 156"/>
                <a:gd name="T17" fmla="*/ 3 h 173"/>
                <a:gd name="T18" fmla="*/ 78 w 156"/>
                <a:gd name="T19" fmla="*/ 0 h 173"/>
                <a:gd name="T20" fmla="*/ 102 w 156"/>
                <a:gd name="T21" fmla="*/ 6 h 173"/>
                <a:gd name="T22" fmla="*/ 127 w 156"/>
                <a:gd name="T23" fmla="*/ 23 h 173"/>
                <a:gd name="T24" fmla="*/ 144 w 156"/>
                <a:gd name="T25" fmla="*/ 51 h 173"/>
                <a:gd name="T26" fmla="*/ 150 w 156"/>
                <a:gd name="T27" fmla="*/ 86 h 173"/>
                <a:gd name="T28" fmla="*/ 150 w 156"/>
                <a:gd name="T29" fmla="*/ 102 h 173"/>
                <a:gd name="T30" fmla="*/ 136 w 156"/>
                <a:gd name="T31" fmla="*/ 133 h 173"/>
                <a:gd name="T32" fmla="*/ 113 w 156"/>
                <a:gd name="T33" fmla="*/ 156 h 173"/>
                <a:gd name="T34" fmla="*/ 85 w 156"/>
                <a:gd name="T35" fmla="*/ 167 h 173"/>
                <a:gd name="T36" fmla="*/ 77 w 156"/>
                <a:gd name="T37" fmla="*/ 167 h 173"/>
                <a:gd name="T38" fmla="*/ 25 w 156"/>
                <a:gd name="T39" fmla="*/ 82 h 173"/>
                <a:gd name="T40" fmla="*/ 31 w 156"/>
                <a:gd name="T41" fmla="*/ 113 h 173"/>
                <a:gd name="T42" fmla="*/ 43 w 156"/>
                <a:gd name="T43" fmla="*/ 136 h 173"/>
                <a:gd name="T44" fmla="*/ 60 w 156"/>
                <a:gd name="T45" fmla="*/ 150 h 173"/>
                <a:gd name="T46" fmla="*/ 78 w 156"/>
                <a:gd name="T47" fmla="*/ 156 h 173"/>
                <a:gd name="T48" fmla="*/ 85 w 156"/>
                <a:gd name="T49" fmla="*/ 153 h 173"/>
                <a:gd name="T50" fmla="*/ 105 w 156"/>
                <a:gd name="T51" fmla="*/ 145 h 173"/>
                <a:gd name="T52" fmla="*/ 116 w 156"/>
                <a:gd name="T53" fmla="*/ 125 h 173"/>
                <a:gd name="T54" fmla="*/ 125 w 156"/>
                <a:gd name="T55" fmla="*/ 99 h 173"/>
                <a:gd name="T56" fmla="*/ 125 w 156"/>
                <a:gd name="T57" fmla="*/ 86 h 173"/>
                <a:gd name="T58" fmla="*/ 122 w 156"/>
                <a:gd name="T59" fmla="*/ 57 h 173"/>
                <a:gd name="T60" fmla="*/ 110 w 156"/>
                <a:gd name="T61" fmla="*/ 31 h 173"/>
                <a:gd name="T62" fmla="*/ 96 w 156"/>
                <a:gd name="T63" fmla="*/ 17 h 173"/>
                <a:gd name="T64" fmla="*/ 78 w 156"/>
                <a:gd name="T65" fmla="*/ 11 h 173"/>
                <a:gd name="T66" fmla="*/ 68 w 156"/>
                <a:gd name="T67" fmla="*/ 11 h 173"/>
                <a:gd name="T68" fmla="*/ 48 w 156"/>
                <a:gd name="T69" fmla="*/ 23 h 173"/>
                <a:gd name="T70" fmla="*/ 34 w 156"/>
                <a:gd name="T71" fmla="*/ 40 h 173"/>
                <a:gd name="T72" fmla="*/ 28 w 156"/>
                <a:gd name="T73" fmla="*/ 65 h 173"/>
                <a:gd name="T74" fmla="*/ 25 w 156"/>
                <a:gd name="T75" fmla="*/ 82 h 1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6" h="173">
                  <a:moveTo>
                    <a:pt x="77" y="173"/>
                  </a:moveTo>
                  <a:lnTo>
                    <a:pt x="77" y="173"/>
                  </a:lnTo>
                  <a:lnTo>
                    <a:pt x="62" y="170"/>
                  </a:lnTo>
                  <a:lnTo>
                    <a:pt x="48" y="165"/>
                  </a:lnTo>
                  <a:lnTo>
                    <a:pt x="34" y="159"/>
                  </a:lnTo>
                  <a:lnTo>
                    <a:pt x="23" y="148"/>
                  </a:lnTo>
                  <a:lnTo>
                    <a:pt x="14" y="134"/>
                  </a:lnTo>
                  <a:lnTo>
                    <a:pt x="6" y="119"/>
                  </a:lnTo>
                  <a:lnTo>
                    <a:pt x="3" y="102"/>
                  </a:lnTo>
                  <a:lnTo>
                    <a:pt x="0" y="85"/>
                  </a:lnTo>
                  <a:lnTo>
                    <a:pt x="3" y="68"/>
                  </a:lnTo>
                  <a:lnTo>
                    <a:pt x="6" y="54"/>
                  </a:lnTo>
                  <a:lnTo>
                    <a:pt x="14" y="40"/>
                  </a:lnTo>
                  <a:lnTo>
                    <a:pt x="23" y="26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3"/>
                  </a:lnTo>
                  <a:lnTo>
                    <a:pt x="82" y="0"/>
                  </a:lnTo>
                  <a:lnTo>
                    <a:pt x="94" y="3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3" y="23"/>
                  </a:lnTo>
                  <a:lnTo>
                    <a:pt x="142" y="37"/>
                  </a:lnTo>
                  <a:lnTo>
                    <a:pt x="150" y="51"/>
                  </a:lnTo>
                  <a:lnTo>
                    <a:pt x="156" y="68"/>
                  </a:lnTo>
                  <a:lnTo>
                    <a:pt x="156" y="88"/>
                  </a:lnTo>
                  <a:lnTo>
                    <a:pt x="156" y="108"/>
                  </a:lnTo>
                  <a:lnTo>
                    <a:pt x="150" y="125"/>
                  </a:lnTo>
                  <a:lnTo>
                    <a:pt x="142" y="139"/>
                  </a:lnTo>
                  <a:lnTo>
                    <a:pt x="131" y="153"/>
                  </a:lnTo>
                  <a:lnTo>
                    <a:pt x="119" y="162"/>
                  </a:lnTo>
                  <a:lnTo>
                    <a:pt x="105" y="168"/>
                  </a:lnTo>
                  <a:lnTo>
                    <a:pt x="91" y="173"/>
                  </a:lnTo>
                  <a:lnTo>
                    <a:pt x="77" y="173"/>
                  </a:lnTo>
                  <a:close/>
                  <a:moveTo>
                    <a:pt x="25" y="82"/>
                  </a:moveTo>
                  <a:lnTo>
                    <a:pt x="25" y="82"/>
                  </a:lnTo>
                  <a:lnTo>
                    <a:pt x="28" y="102"/>
                  </a:lnTo>
                  <a:lnTo>
                    <a:pt x="31" y="119"/>
                  </a:lnTo>
                  <a:lnTo>
                    <a:pt x="37" y="131"/>
                  </a:lnTo>
                  <a:lnTo>
                    <a:pt x="43" y="142"/>
                  </a:lnTo>
                  <a:lnTo>
                    <a:pt x="51" y="151"/>
                  </a:lnTo>
                  <a:lnTo>
                    <a:pt x="60" y="156"/>
                  </a:lnTo>
                  <a:lnTo>
                    <a:pt x="71" y="159"/>
                  </a:lnTo>
                  <a:lnTo>
                    <a:pt x="79" y="162"/>
                  </a:lnTo>
                  <a:lnTo>
                    <a:pt x="91" y="159"/>
                  </a:lnTo>
                  <a:lnTo>
                    <a:pt x="102" y="156"/>
                  </a:lnTo>
                  <a:lnTo>
                    <a:pt x="111" y="151"/>
                  </a:lnTo>
                  <a:lnTo>
                    <a:pt x="116" y="142"/>
                  </a:lnTo>
                  <a:lnTo>
                    <a:pt x="122" y="131"/>
                  </a:lnTo>
                  <a:lnTo>
                    <a:pt x="128" y="119"/>
                  </a:lnTo>
                  <a:lnTo>
                    <a:pt x="131" y="105"/>
                  </a:lnTo>
                  <a:lnTo>
                    <a:pt x="131" y="88"/>
                  </a:lnTo>
                  <a:lnTo>
                    <a:pt x="131" y="71"/>
                  </a:lnTo>
                  <a:lnTo>
                    <a:pt x="128" y="57"/>
                  </a:lnTo>
                  <a:lnTo>
                    <a:pt x="122" y="43"/>
                  </a:lnTo>
                  <a:lnTo>
                    <a:pt x="116" y="31"/>
                  </a:lnTo>
                  <a:lnTo>
                    <a:pt x="111" y="23"/>
                  </a:lnTo>
                  <a:lnTo>
                    <a:pt x="102" y="17"/>
                  </a:lnTo>
                  <a:lnTo>
                    <a:pt x="91" y="11"/>
                  </a:lnTo>
                  <a:lnTo>
                    <a:pt x="79" y="11"/>
                  </a:lnTo>
                  <a:lnTo>
                    <a:pt x="68" y="11"/>
                  </a:lnTo>
                  <a:lnTo>
                    <a:pt x="57" y="14"/>
                  </a:lnTo>
                  <a:lnTo>
                    <a:pt x="48" y="23"/>
                  </a:lnTo>
                  <a:lnTo>
                    <a:pt x="40" y="28"/>
                  </a:lnTo>
                  <a:lnTo>
                    <a:pt x="34" y="40"/>
                  </a:lnTo>
                  <a:lnTo>
                    <a:pt x="31" y="51"/>
                  </a:lnTo>
                  <a:lnTo>
                    <a:pt x="28" y="65"/>
                  </a:lnTo>
                  <a:lnTo>
                    <a:pt x="25" y="82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1754"/>
            <p:cNvSpPr>
              <a:spLocks/>
            </p:cNvSpPr>
            <p:nvPr/>
          </p:nvSpPr>
          <p:spPr bwMode="auto">
            <a:xfrm>
              <a:off x="4365" y="2867"/>
              <a:ext cx="100" cy="167"/>
            </a:xfrm>
            <a:custGeom>
              <a:avLst/>
              <a:gdLst>
                <a:gd name="T0" fmla="*/ 37 w 100"/>
                <a:gd name="T1" fmla="*/ 167 h 167"/>
                <a:gd name="T2" fmla="*/ 0 w 100"/>
                <a:gd name="T3" fmla="*/ 167 h 167"/>
                <a:gd name="T4" fmla="*/ 0 w 100"/>
                <a:gd name="T5" fmla="*/ 167 h 167"/>
                <a:gd name="T6" fmla="*/ 6 w 100"/>
                <a:gd name="T7" fmla="*/ 165 h 167"/>
                <a:gd name="T8" fmla="*/ 6 w 100"/>
                <a:gd name="T9" fmla="*/ 156 h 167"/>
                <a:gd name="T10" fmla="*/ 6 w 100"/>
                <a:gd name="T11" fmla="*/ 11 h 167"/>
                <a:gd name="T12" fmla="*/ 6 w 100"/>
                <a:gd name="T13" fmla="*/ 11 h 167"/>
                <a:gd name="T14" fmla="*/ 6 w 100"/>
                <a:gd name="T15" fmla="*/ 3 h 167"/>
                <a:gd name="T16" fmla="*/ 0 w 100"/>
                <a:gd name="T17" fmla="*/ 0 h 167"/>
                <a:gd name="T18" fmla="*/ 100 w 100"/>
                <a:gd name="T19" fmla="*/ 0 h 167"/>
                <a:gd name="T20" fmla="*/ 100 w 100"/>
                <a:gd name="T21" fmla="*/ 23 h 167"/>
                <a:gd name="T22" fmla="*/ 100 w 100"/>
                <a:gd name="T23" fmla="*/ 23 h 167"/>
                <a:gd name="T24" fmla="*/ 91 w 100"/>
                <a:gd name="T25" fmla="*/ 14 h 167"/>
                <a:gd name="T26" fmla="*/ 77 w 100"/>
                <a:gd name="T27" fmla="*/ 11 h 167"/>
                <a:gd name="T28" fmla="*/ 77 w 100"/>
                <a:gd name="T29" fmla="*/ 11 h 167"/>
                <a:gd name="T30" fmla="*/ 31 w 100"/>
                <a:gd name="T31" fmla="*/ 11 h 167"/>
                <a:gd name="T32" fmla="*/ 31 w 100"/>
                <a:gd name="T33" fmla="*/ 68 h 167"/>
                <a:gd name="T34" fmla="*/ 71 w 100"/>
                <a:gd name="T35" fmla="*/ 68 h 167"/>
                <a:gd name="T36" fmla="*/ 71 w 100"/>
                <a:gd name="T37" fmla="*/ 68 h 167"/>
                <a:gd name="T38" fmla="*/ 77 w 100"/>
                <a:gd name="T39" fmla="*/ 65 h 167"/>
                <a:gd name="T40" fmla="*/ 80 w 100"/>
                <a:gd name="T41" fmla="*/ 62 h 167"/>
                <a:gd name="T42" fmla="*/ 80 w 100"/>
                <a:gd name="T43" fmla="*/ 88 h 167"/>
                <a:gd name="T44" fmla="*/ 80 w 100"/>
                <a:gd name="T45" fmla="*/ 88 h 167"/>
                <a:gd name="T46" fmla="*/ 77 w 100"/>
                <a:gd name="T47" fmla="*/ 82 h 167"/>
                <a:gd name="T48" fmla="*/ 71 w 100"/>
                <a:gd name="T49" fmla="*/ 82 h 167"/>
                <a:gd name="T50" fmla="*/ 31 w 100"/>
                <a:gd name="T51" fmla="*/ 82 h 167"/>
                <a:gd name="T52" fmla="*/ 31 w 100"/>
                <a:gd name="T53" fmla="*/ 156 h 167"/>
                <a:gd name="T54" fmla="*/ 31 w 100"/>
                <a:gd name="T55" fmla="*/ 156 h 167"/>
                <a:gd name="T56" fmla="*/ 31 w 100"/>
                <a:gd name="T57" fmla="*/ 165 h 167"/>
                <a:gd name="T58" fmla="*/ 37 w 100"/>
                <a:gd name="T59" fmla="*/ 167 h 167"/>
                <a:gd name="T60" fmla="*/ 37 w 100"/>
                <a:gd name="T61" fmla="*/ 167 h 16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0" h="167">
                  <a:moveTo>
                    <a:pt x="37" y="167"/>
                  </a:moveTo>
                  <a:lnTo>
                    <a:pt x="0" y="167"/>
                  </a:lnTo>
                  <a:lnTo>
                    <a:pt x="6" y="165"/>
                  </a:lnTo>
                  <a:lnTo>
                    <a:pt x="6" y="156"/>
                  </a:lnTo>
                  <a:lnTo>
                    <a:pt x="6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0" y="0"/>
                  </a:lnTo>
                  <a:lnTo>
                    <a:pt x="100" y="23"/>
                  </a:lnTo>
                  <a:lnTo>
                    <a:pt x="91" y="14"/>
                  </a:lnTo>
                  <a:lnTo>
                    <a:pt x="77" y="11"/>
                  </a:lnTo>
                  <a:lnTo>
                    <a:pt x="31" y="11"/>
                  </a:lnTo>
                  <a:lnTo>
                    <a:pt x="31" y="68"/>
                  </a:lnTo>
                  <a:lnTo>
                    <a:pt x="71" y="68"/>
                  </a:lnTo>
                  <a:lnTo>
                    <a:pt x="77" y="65"/>
                  </a:lnTo>
                  <a:lnTo>
                    <a:pt x="80" y="62"/>
                  </a:lnTo>
                  <a:lnTo>
                    <a:pt x="80" y="88"/>
                  </a:lnTo>
                  <a:lnTo>
                    <a:pt x="77" y="82"/>
                  </a:lnTo>
                  <a:lnTo>
                    <a:pt x="71" y="82"/>
                  </a:lnTo>
                  <a:lnTo>
                    <a:pt x="31" y="82"/>
                  </a:lnTo>
                  <a:lnTo>
                    <a:pt x="31" y="156"/>
                  </a:lnTo>
                  <a:lnTo>
                    <a:pt x="31" y="165"/>
                  </a:lnTo>
                  <a:lnTo>
                    <a:pt x="37" y="16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en-GB">
                <a:solidFill>
                  <a:srgbClr val="007CB4"/>
                </a:solidFill>
                <a:ea typeface="ＭＳ Ｐゴシック" pitchFamily="34" charset="-128"/>
              </a:endParaRPr>
            </a:p>
          </p:txBody>
        </p:sp>
      </p:grpSp>
      <p:pic>
        <p:nvPicPr>
          <p:cNvPr id="31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133475"/>
            <a:ext cx="91440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4"/>
          <p:cNvPicPr>
            <a:picLocks noChangeAspect="1"/>
          </p:cNvPicPr>
          <p:nvPr userDrawn="1"/>
        </p:nvPicPr>
        <p:blipFill>
          <a:blip r:embed="rId4"/>
          <a:srcRect t="25421" b="25421"/>
          <a:stretch>
            <a:fillRect/>
          </a:stretch>
        </p:blipFill>
        <p:spPr bwMode="auto">
          <a:xfrm>
            <a:off x="34925" y="6237288"/>
            <a:ext cx="12588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able Placeholder 32"/>
          <p:cNvSpPr>
            <a:spLocks noGrp="1"/>
          </p:cNvSpPr>
          <p:nvPr>
            <p:ph type="tbl" sz="quarter" idx="16"/>
          </p:nvPr>
        </p:nvSpPr>
        <p:spPr>
          <a:xfrm>
            <a:off x="358775" y="1592263"/>
            <a:ext cx="8458200" cy="4357687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GB" noProof="0"/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13"/>
          </p:nvPr>
        </p:nvSpPr>
        <p:spPr>
          <a:xfrm>
            <a:off x="251520" y="656469"/>
            <a:ext cx="8676964" cy="494162"/>
          </a:xfrm>
        </p:spPr>
        <p:txBody>
          <a:bodyPr/>
          <a:lstStyle>
            <a:lvl1pPr marL="0" indent="0">
              <a:buNone/>
              <a:defRPr>
                <a:solidFill>
                  <a:srgbClr val="005C84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4" name="Rectangle 8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7019925" y="6451600"/>
            <a:ext cx="1908175" cy="180975"/>
          </a:xfrm>
        </p:spPr>
        <p:txBody>
          <a:bodyPr/>
          <a:lstStyle>
            <a:lvl1pPr>
              <a:defRPr sz="1600" b="1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55CE067B-2B9D-46CC-81B4-F1E91DCABE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8F8F8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0"/>
            <a:ext cx="84264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700213"/>
            <a:ext cx="842645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775" y="6308725"/>
            <a:ext cx="1905000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Lucida San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308725"/>
            <a:ext cx="4608512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Sans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CITE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8175" cy="18097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San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5E0F61-DC0E-4941-A037-71BCE08ED7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" pitchFamily="34" charset="0"/>
          <a:ea typeface="ＭＳ Ｐゴシック" pitchFamily="16" charset="-128"/>
        </a:defRPr>
      </a:lvl9pPr>
    </p:titleStyle>
    <p:bodyStyle>
      <a:lvl1pPr marL="271463" indent="-271463" algn="l" rtl="0" fontAlgn="base">
        <a:spcBef>
          <a:spcPct val="7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809625" indent="-3587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25730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704975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152650" indent="-268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6098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0670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242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981450" indent="-268288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d/3.0/deed.en_US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1592263"/>
            <a:ext cx="8426450" cy="1873250"/>
          </a:xfrm>
        </p:spPr>
        <p:txBody>
          <a:bodyPr/>
          <a:lstStyle/>
          <a:p>
            <a:r>
              <a:rPr lang="en-US" smtClean="0">
                <a:cs typeface="ＭＳ Ｐゴシック"/>
              </a:rPr>
              <a:t>The Changing Face of MOOCs</a:t>
            </a:r>
          </a:p>
        </p:txBody>
      </p:sp>
      <p:sp>
        <p:nvSpPr>
          <p:cNvPr id="2969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8775" y="4508500"/>
            <a:ext cx="3997325" cy="140493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mtClean="0">
                <a:cs typeface="ＭＳ Ｐゴシック"/>
              </a:rPr>
              <a:t>Hugh Davis:</a:t>
            </a:r>
          </a:p>
          <a:p>
            <a:pPr>
              <a:spcBef>
                <a:spcPct val="0"/>
              </a:spcBef>
            </a:pPr>
            <a:r>
              <a:rPr lang="en-GB" smtClean="0">
                <a:cs typeface="ＭＳ Ｐゴシック"/>
              </a:rPr>
              <a:t>@HughDavis  </a:t>
            </a:r>
          </a:p>
          <a:p>
            <a:pPr>
              <a:spcBef>
                <a:spcPct val="0"/>
              </a:spcBef>
            </a:pPr>
            <a:r>
              <a:rPr lang="en-GB" smtClean="0">
                <a:cs typeface="ＭＳ Ｐゴシック"/>
              </a:rPr>
              <a:t>July 2013</a:t>
            </a:r>
          </a:p>
        </p:txBody>
      </p:sp>
      <p:pic>
        <p:nvPicPr>
          <p:cNvPr id="29699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25" y="4833938"/>
            <a:ext cx="11160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8775" y="1412875"/>
            <a:ext cx="8389938" cy="4716463"/>
          </a:xfrm>
        </p:spPr>
        <p:txBody>
          <a:bodyPr/>
          <a:lstStyle/>
          <a:p>
            <a:endParaRPr lang="en-US" smtClean="0">
              <a:cs typeface="ＭＳ Ｐゴシック"/>
            </a:endParaRPr>
          </a:p>
        </p:txBody>
      </p:sp>
      <p:sp>
        <p:nvSpPr>
          <p:cNvPr id="3993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US" smtClean="0">
                <a:cs typeface="ＭＳ Ｐゴシック"/>
              </a:rPr>
              <a:t>Demographics of Edinburgh’s MOOCs</a:t>
            </a:r>
            <a:endParaRPr lang="en-GB" smtClean="0">
              <a:cs typeface="ＭＳ Ｐゴシック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29728A-A4F2-4AFF-B190-39720AB357F7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10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994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1376363"/>
            <a:ext cx="874395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7"/>
          <p:cNvSpPr txBox="1">
            <a:spLocks noChangeArrowheads="1"/>
          </p:cNvSpPr>
          <p:nvPr/>
        </p:nvSpPr>
        <p:spPr bwMode="auto">
          <a:xfrm>
            <a:off x="468313" y="5553075"/>
            <a:ext cx="7164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>
                <a:cs typeface="ＭＳ Ｐゴシック"/>
              </a:rPr>
              <a:t>(MOOCs @ Edinburgh 2013 - Report #1)</a:t>
            </a:r>
          </a:p>
          <a:p>
            <a:pPr algn="ctr" eaLnBrk="0" hangingPunct="0"/>
            <a:endParaRPr lang="en-GB" sz="1600"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943100" y="1412875"/>
            <a:ext cx="6950075" cy="4679950"/>
          </a:xfrm>
        </p:spPr>
        <p:txBody>
          <a:bodyPr/>
          <a:lstStyle/>
          <a:p>
            <a:r>
              <a:rPr lang="en-GB" b="1" smtClean="0">
                <a:cs typeface="ＭＳ Ｐゴシック"/>
              </a:rPr>
              <a:t>Udacity</a:t>
            </a:r>
            <a:r>
              <a:rPr lang="en-GB" smtClean="0">
                <a:cs typeface="ＭＳ Ｐゴシック"/>
              </a:rPr>
              <a:t> the first “democratizing education”</a:t>
            </a:r>
            <a:br>
              <a:rPr lang="en-GB" smtClean="0">
                <a:cs typeface="ＭＳ Ｐゴシック"/>
              </a:rPr>
            </a:br>
            <a:r>
              <a:rPr lang="en-GB" smtClean="0">
                <a:cs typeface="ＭＳ Ｐゴシック"/>
              </a:rPr>
              <a:t>but still for profit. Started at Stanford.</a:t>
            </a:r>
          </a:p>
          <a:p>
            <a:r>
              <a:rPr lang="en-GB" b="1" smtClean="0">
                <a:cs typeface="ＭＳ Ｐゴシック"/>
              </a:rPr>
              <a:t>Coursera</a:t>
            </a:r>
            <a:r>
              <a:rPr lang="en-GB" smtClean="0">
                <a:cs typeface="ＭＳ Ｐゴシック"/>
              </a:rPr>
              <a:t> for profit</a:t>
            </a:r>
            <a:br>
              <a:rPr lang="en-GB" smtClean="0">
                <a:cs typeface="ＭＳ Ｐゴシック"/>
              </a:rPr>
            </a:br>
            <a:r>
              <a:rPr lang="en-GB" smtClean="0">
                <a:cs typeface="ＭＳ Ｐゴシック"/>
              </a:rPr>
              <a:t>but business model only just emerging </a:t>
            </a:r>
            <a:br>
              <a:rPr lang="en-GB" smtClean="0">
                <a:cs typeface="ＭＳ Ｐゴシック"/>
              </a:rPr>
            </a:br>
            <a:r>
              <a:rPr lang="en-GB" smtClean="0">
                <a:cs typeface="ＭＳ Ｐゴシック"/>
              </a:rPr>
              <a:t>2,000,000 people have taken a course, </a:t>
            </a:r>
            <a:br>
              <a:rPr lang="en-GB" smtClean="0">
                <a:cs typeface="ＭＳ Ｐゴシック"/>
              </a:rPr>
            </a:br>
            <a:r>
              <a:rPr lang="en-GB" smtClean="0">
                <a:cs typeface="ＭＳ Ｐゴシック"/>
              </a:rPr>
              <a:t>from the catalogue of around 200. Only 7-9% complete.</a:t>
            </a:r>
          </a:p>
          <a:p>
            <a:r>
              <a:rPr lang="en-GB" b="1" smtClean="0">
                <a:cs typeface="ＭＳ Ｐゴシック"/>
              </a:rPr>
              <a:t>EdX</a:t>
            </a:r>
            <a:r>
              <a:rPr lang="en-GB" smtClean="0">
                <a:cs typeface="ＭＳ Ｐゴシック"/>
              </a:rPr>
              <a:t> not for profit</a:t>
            </a:r>
            <a:br>
              <a:rPr lang="en-GB" smtClean="0">
                <a:cs typeface="ＭＳ Ｐゴシック"/>
              </a:rPr>
            </a:br>
            <a:r>
              <a:rPr lang="en-GB" smtClean="0">
                <a:cs typeface="ＭＳ Ｐゴシック"/>
              </a:rPr>
              <a:t>MIT, Harvard, Berkeley</a:t>
            </a:r>
          </a:p>
          <a:p>
            <a:r>
              <a:rPr lang="en-GB" b="1" smtClean="0">
                <a:cs typeface="ＭＳ Ｐゴシック"/>
              </a:rPr>
              <a:t>Futurelearn</a:t>
            </a:r>
            <a:r>
              <a:rPr lang="en-GB" smtClean="0">
                <a:cs typeface="ＭＳ Ｐゴシック"/>
              </a:rPr>
              <a:t> for profit</a:t>
            </a:r>
            <a:br>
              <a:rPr lang="en-GB" smtClean="0">
                <a:cs typeface="ＭＳ Ｐゴシック"/>
              </a:rPr>
            </a:br>
            <a:r>
              <a:rPr lang="en-GB" smtClean="0">
                <a:cs typeface="ＭＳ Ｐゴシック"/>
              </a:rPr>
              <a:t>Based in UK at OU</a:t>
            </a:r>
            <a:br>
              <a:rPr lang="en-GB" smtClean="0">
                <a:cs typeface="ＭＳ Ｐゴシック"/>
              </a:rPr>
            </a:br>
            <a:r>
              <a:rPr lang="en-GB" smtClean="0">
                <a:cs typeface="ＭＳ Ｐゴシック"/>
              </a:rPr>
              <a:t>aspires to include top 30-40 universities</a:t>
            </a:r>
            <a:br>
              <a:rPr lang="en-GB" smtClean="0">
                <a:cs typeface="ＭＳ Ｐゴシック"/>
              </a:rPr>
            </a:br>
            <a:r>
              <a:rPr lang="en-GB" smtClean="0">
                <a:cs typeface="ＭＳ Ｐゴシック"/>
              </a:rPr>
              <a:t>Director is Simon Nelson - responsible previously for BBC digital strategy</a:t>
            </a:r>
          </a:p>
        </p:txBody>
      </p:sp>
      <p:sp>
        <p:nvSpPr>
          <p:cNvPr id="4096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b="1" smtClean="0">
                <a:cs typeface="ＭＳ Ｐゴシック"/>
              </a:rPr>
              <a:t>MOOC Providers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774113-DBE5-4BE6-A91A-37B146986489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11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412875"/>
            <a:ext cx="782637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76475"/>
            <a:ext cx="13573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775" y="3321050"/>
            <a:ext cx="11160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900" y="4292600"/>
            <a:ext cx="15367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42" r="1842"/>
          <a:stretch>
            <a:fillRect/>
          </a:stretch>
        </p:blipFill>
        <p:spPr>
          <a:xfrm>
            <a:off x="0" y="-134938"/>
            <a:ext cx="9144000" cy="6858001"/>
          </a:xfrm>
        </p:spPr>
      </p:pic>
      <p:sp>
        <p:nvSpPr>
          <p:cNvPr id="4198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8503EB-AEB5-4192-B3A6-B42162DA472F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12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4198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6207125"/>
            <a:ext cx="2987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58775" y="1412875"/>
            <a:ext cx="5942013" cy="471646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What courses to offer?</a:t>
            </a:r>
          </a:p>
          <a:p>
            <a:r>
              <a:rPr lang="en-GB" smtClean="0">
                <a:cs typeface="ＭＳ Ｐゴシック"/>
              </a:rPr>
              <a:t>The answer is in differentiation</a:t>
            </a:r>
          </a:p>
          <a:p>
            <a:endParaRPr lang="en-GB" smtClean="0">
              <a:cs typeface="ＭＳ Ｐゴシック"/>
            </a:endParaRPr>
          </a:p>
          <a:p>
            <a:r>
              <a:rPr lang="en-GB" smtClean="0">
                <a:cs typeface="ＭＳ Ｐゴシック"/>
              </a:rPr>
              <a:t>Southampton intends to offer </a:t>
            </a:r>
            <a:br>
              <a:rPr lang="en-GB" smtClean="0">
                <a:cs typeface="ＭＳ Ｐゴシック"/>
              </a:rPr>
            </a:br>
            <a:r>
              <a:rPr lang="en-GB" smtClean="0">
                <a:cs typeface="ＭＳ Ｐゴシック"/>
              </a:rPr>
              <a:t>Web Science and Oceanography </a:t>
            </a:r>
            <a:br>
              <a:rPr lang="en-GB" smtClean="0">
                <a:cs typeface="ＭＳ Ｐゴシック"/>
              </a:rPr>
            </a:br>
            <a:r>
              <a:rPr lang="en-GB" smtClean="0">
                <a:cs typeface="ＭＳ Ｐゴシック"/>
              </a:rPr>
              <a:t>based MOOCs as its first offerings.. </a:t>
            </a:r>
          </a:p>
        </p:txBody>
      </p:sp>
      <p:sp>
        <p:nvSpPr>
          <p:cNvPr id="430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Working with Futurelearn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1F7F219-6602-43B4-9B34-20DF6C895AA7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13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430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329113"/>
            <a:ext cx="3981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7325" y="4076700"/>
            <a:ext cx="3873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520825"/>
            <a:ext cx="2916237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54000" y="1504950"/>
            <a:ext cx="8686632" cy="495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0" y="127000"/>
            <a:ext cx="8890000" cy="6477000"/>
          </a:xfrm>
          <a:prstGeom prst="rect">
            <a:avLst/>
          </a:prstGeom>
          <a:gradFill flip="none" rotWithShape="1">
            <a:gsLst>
              <a:gs pos="0">
                <a:srgbClr val="969696">
                  <a:alpha val="20000"/>
                </a:srgbClr>
              </a:gs>
              <a:gs pos="100000">
                <a:srgbClr val="DCDCDC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44039" name="Picture 2" descr="FL_logo_fuschi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144463"/>
            <a:ext cx="152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Box 4"/>
          <p:cNvSpPr txBox="1">
            <a:spLocks noChangeArrowheads="1"/>
          </p:cNvSpPr>
          <p:nvPr/>
        </p:nvSpPr>
        <p:spPr bwMode="auto">
          <a:xfrm>
            <a:off x="185738" y="206375"/>
            <a:ext cx="3459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F81FFB"/>
                </a:solidFill>
                <a:latin typeface="Europa-Bold"/>
                <a:ea typeface="Europa-Bold"/>
                <a:cs typeface="Europa-Bold"/>
              </a:rPr>
              <a:t>PRODUCT VISION</a:t>
            </a:r>
          </a:p>
        </p:txBody>
      </p:sp>
      <p:sp>
        <p:nvSpPr>
          <p:cNvPr id="44041" name="TextBox 5"/>
          <p:cNvSpPr txBox="1">
            <a:spLocks noChangeArrowheads="1"/>
          </p:cNvSpPr>
          <p:nvPr/>
        </p:nvSpPr>
        <p:spPr bwMode="auto">
          <a:xfrm>
            <a:off x="185738" y="558800"/>
            <a:ext cx="371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6E6E6E"/>
                </a:solidFill>
                <a:latin typeface="Europa-Regular"/>
                <a:ea typeface="Europa-Regular"/>
                <a:cs typeface="Europa-Regular"/>
              </a:rPr>
              <a:t>Designed for mobile, tablets and desktop</a:t>
            </a:r>
          </a:p>
        </p:txBody>
      </p:sp>
      <p:sp>
        <p:nvSpPr>
          <p:cNvPr id="440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0450" y="6532563"/>
            <a:ext cx="42545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59A1541-8F64-4983-BD72-44C721E63F9D}" type="slidenum">
              <a:rPr lang="en-US" sz="1400" b="0" smtClean="0">
                <a:solidFill>
                  <a:schemeClr val="tx1"/>
                </a:solidFill>
                <a:latin typeface="Lucida Sans" pitchFamily="34" charset="0"/>
                <a:ea typeface="ＭＳ Ｐゴシック"/>
                <a:cs typeface="ＭＳ Ｐゴシック"/>
              </a:rPr>
              <a:pPr/>
              <a:t>14</a:t>
            </a:fld>
            <a:endParaRPr lang="en-US" sz="1400" b="0" smtClean="0">
              <a:solidFill>
                <a:schemeClr val="tx1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458200" y="6532563"/>
            <a:ext cx="482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Page</a:t>
            </a:r>
          </a:p>
        </p:txBody>
      </p:sp>
      <p:pic>
        <p:nvPicPr>
          <p:cNvPr id="44044" name="Picture 2"/>
          <p:cNvPicPr>
            <a:picLocks noChangeAspect="1" noChangeArrowheads="1"/>
          </p:cNvPicPr>
          <p:nvPr/>
        </p:nvPicPr>
        <p:blipFill>
          <a:blip r:embed="rId4"/>
          <a:srcRect l="9859" t="11221" r="8054" b="69270"/>
          <a:stretch>
            <a:fillRect/>
          </a:stretch>
        </p:blipFill>
        <p:spPr bwMode="auto">
          <a:xfrm>
            <a:off x="215900" y="1530350"/>
            <a:ext cx="86868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215900" y="1689100"/>
            <a:ext cx="8686632" cy="4768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44048" name="Picture 4"/>
          <p:cNvPicPr>
            <a:picLocks noChangeAspect="1" noChangeArrowheads="1"/>
          </p:cNvPicPr>
          <p:nvPr/>
        </p:nvPicPr>
        <p:blipFill>
          <a:blip r:embed="rId5"/>
          <a:srcRect l="10249" t="14063" r="7954" b="8681"/>
          <a:stretch>
            <a:fillRect/>
          </a:stretch>
        </p:blipFill>
        <p:spPr bwMode="auto">
          <a:xfrm>
            <a:off x="0" y="1844675"/>
            <a:ext cx="92646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127000"/>
            <a:ext cx="8890000" cy="6477000"/>
          </a:xfrm>
          <a:prstGeom prst="rect">
            <a:avLst/>
          </a:prstGeom>
          <a:gradFill flip="none" rotWithShape="1">
            <a:gsLst>
              <a:gs pos="0">
                <a:srgbClr val="969696">
                  <a:alpha val="20000"/>
                </a:srgbClr>
              </a:gs>
              <a:gs pos="100000">
                <a:srgbClr val="DCDCDC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latin typeface="Europa-Regular"/>
            </a:endParaRPr>
          </a:p>
        </p:txBody>
      </p:sp>
      <p:pic>
        <p:nvPicPr>
          <p:cNvPr id="46084" name="Picture 2" descr="FL_logo_fuschi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144463"/>
            <a:ext cx="152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3"/>
          <p:cNvSpPr txBox="1">
            <a:spLocks noChangeArrowheads="1"/>
          </p:cNvSpPr>
          <p:nvPr/>
        </p:nvSpPr>
        <p:spPr bwMode="auto">
          <a:xfrm>
            <a:off x="185738" y="206375"/>
            <a:ext cx="3459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F81FFB"/>
                </a:solidFill>
                <a:latin typeface="Europa-Bold"/>
                <a:ea typeface="Europa-Bold"/>
                <a:cs typeface="Europa-Bold"/>
              </a:rPr>
              <a:t>PRODUCT VISION</a:t>
            </a:r>
          </a:p>
        </p:txBody>
      </p:sp>
      <p:sp>
        <p:nvSpPr>
          <p:cNvPr id="46086" name="TextBox 4"/>
          <p:cNvSpPr txBox="1">
            <a:spLocks noChangeArrowheads="1"/>
          </p:cNvSpPr>
          <p:nvPr/>
        </p:nvSpPr>
        <p:spPr bwMode="auto">
          <a:xfrm>
            <a:off x="185738" y="558800"/>
            <a:ext cx="371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6E6E6E"/>
                </a:solidFill>
                <a:latin typeface="Europa-Regular"/>
                <a:ea typeface="Europa-Regular"/>
                <a:cs typeface="Europa-Regular"/>
              </a:rPr>
              <a:t>Course details page</a:t>
            </a:r>
          </a:p>
        </p:txBody>
      </p:sp>
      <p:pic>
        <p:nvPicPr>
          <p:cNvPr id="46087" name="Picture 2"/>
          <p:cNvPicPr>
            <a:picLocks noChangeAspect="1" noChangeArrowheads="1"/>
          </p:cNvPicPr>
          <p:nvPr/>
        </p:nvPicPr>
        <p:blipFill>
          <a:blip r:embed="rId4"/>
          <a:srcRect l="9859" t="11221" r="8054" b="69270"/>
          <a:stretch>
            <a:fillRect/>
          </a:stretch>
        </p:blipFill>
        <p:spPr bwMode="auto">
          <a:xfrm>
            <a:off x="254000" y="1530350"/>
            <a:ext cx="86868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4001" y="1689100"/>
            <a:ext cx="8686632" cy="477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latin typeface="Europa-Regular"/>
            </a:endParaRPr>
          </a:p>
        </p:txBody>
      </p:sp>
      <p:pic>
        <p:nvPicPr>
          <p:cNvPr id="46091" name="Picture 2"/>
          <p:cNvPicPr>
            <a:picLocks noChangeAspect="1" noChangeArrowheads="1"/>
          </p:cNvPicPr>
          <p:nvPr/>
        </p:nvPicPr>
        <p:blipFill>
          <a:blip r:embed="rId5"/>
          <a:srcRect l="15698" t="16840" r="11568" b="7492"/>
          <a:stretch>
            <a:fillRect/>
          </a:stretch>
        </p:blipFill>
        <p:spPr bwMode="auto">
          <a:xfrm>
            <a:off x="522288" y="1706563"/>
            <a:ext cx="8113712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mtClean="0">
              <a:cs typeface="ＭＳ Ｐゴシック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127000"/>
            <a:ext cx="8890000" cy="6477000"/>
          </a:xfrm>
          <a:prstGeom prst="rect">
            <a:avLst/>
          </a:prstGeom>
          <a:gradFill flip="none" rotWithShape="1">
            <a:gsLst>
              <a:gs pos="0">
                <a:srgbClr val="969696">
                  <a:alpha val="20000"/>
                </a:srgbClr>
              </a:gs>
              <a:gs pos="100000">
                <a:srgbClr val="DCDCDC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latin typeface="Europa-Regular"/>
            </a:endParaRPr>
          </a:p>
        </p:txBody>
      </p:sp>
      <p:pic>
        <p:nvPicPr>
          <p:cNvPr id="48132" name="Picture 2" descr="FL_logo_fuschi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144463"/>
            <a:ext cx="1524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185738" y="206375"/>
            <a:ext cx="3459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F81FFB"/>
                </a:solidFill>
                <a:latin typeface="Europa-Bold"/>
                <a:ea typeface="Europa-Bold"/>
                <a:cs typeface="Europa-Bold"/>
              </a:rPr>
              <a:t>PRODUCT VISION</a:t>
            </a:r>
          </a:p>
        </p:txBody>
      </p:sp>
      <p:sp>
        <p:nvSpPr>
          <p:cNvPr id="48134" name="TextBox 4"/>
          <p:cNvSpPr txBox="1">
            <a:spLocks noChangeArrowheads="1"/>
          </p:cNvSpPr>
          <p:nvPr/>
        </p:nvSpPr>
        <p:spPr bwMode="auto">
          <a:xfrm>
            <a:off x="185738" y="558800"/>
            <a:ext cx="3713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rgbClr val="6E6E6E"/>
                </a:solidFill>
                <a:latin typeface="Europa-Regular"/>
                <a:ea typeface="Europa-Regular"/>
                <a:cs typeface="Europa-Regular"/>
              </a:rPr>
              <a:t>To do list</a:t>
            </a: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4"/>
          <a:srcRect l="9859" t="11221" r="8054" b="69270"/>
          <a:stretch>
            <a:fillRect/>
          </a:stretch>
        </p:blipFill>
        <p:spPr bwMode="auto">
          <a:xfrm>
            <a:off x="254000" y="1530350"/>
            <a:ext cx="86868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4001" y="1689100"/>
            <a:ext cx="8686632" cy="4775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latin typeface="Europa-Regular"/>
            </a:endParaRPr>
          </a:p>
        </p:txBody>
      </p:sp>
      <p:pic>
        <p:nvPicPr>
          <p:cNvPr id="48139" name="Picture 2"/>
          <p:cNvPicPr>
            <a:picLocks noChangeAspect="1" noChangeArrowheads="1"/>
          </p:cNvPicPr>
          <p:nvPr/>
        </p:nvPicPr>
        <p:blipFill>
          <a:blip r:embed="rId5"/>
          <a:srcRect l="29967" t="13541" r="28159" b="7465"/>
          <a:stretch>
            <a:fillRect/>
          </a:stretch>
        </p:blipFill>
        <p:spPr bwMode="auto">
          <a:xfrm>
            <a:off x="4279900" y="2025650"/>
            <a:ext cx="41783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0" name="Picture 2"/>
          <p:cNvPicPr>
            <a:picLocks noChangeAspect="1" noChangeArrowheads="1"/>
          </p:cNvPicPr>
          <p:nvPr/>
        </p:nvPicPr>
        <p:blipFill>
          <a:blip r:embed="rId6"/>
          <a:srcRect l="38068" t="38542" r="38116" b="21703"/>
          <a:stretch>
            <a:fillRect/>
          </a:stretch>
        </p:blipFill>
        <p:spPr bwMode="auto">
          <a:xfrm>
            <a:off x="909638" y="3030538"/>
            <a:ext cx="259556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mtClean="0">
              <a:cs typeface="ＭＳ Ｐゴシック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8775" y="1412875"/>
            <a:ext cx="4968875" cy="471646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Social constructivist learning approach</a:t>
            </a:r>
          </a:p>
          <a:p>
            <a:r>
              <a:rPr lang="en-US" smtClean="0">
                <a:cs typeface="ＭＳ Ｐゴシック"/>
              </a:rPr>
              <a:t>B</a:t>
            </a:r>
            <a:r>
              <a:rPr lang="en-GB" smtClean="0">
                <a:cs typeface="ＭＳ Ｐゴシック"/>
              </a:rPr>
              <a:t>ased on small on-the-fly groups</a:t>
            </a:r>
          </a:p>
          <a:p>
            <a:pPr marL="793750" lvl="1" indent="-342900">
              <a:buFont typeface="Arial" charset="0"/>
              <a:buChar char="•"/>
            </a:pPr>
            <a:r>
              <a:rPr lang="en-US" sz="2000" smtClean="0"/>
              <a:t>S</a:t>
            </a:r>
            <a:r>
              <a:rPr lang="en-GB" sz="2000" smtClean="0"/>
              <a:t>tudents remain in those groups for that activity</a:t>
            </a:r>
          </a:p>
          <a:p>
            <a:r>
              <a:rPr lang="en-GB" smtClean="0">
                <a:cs typeface="ＭＳ Ｐゴシック"/>
              </a:rPr>
              <a:t>Carousel Learning</a:t>
            </a:r>
          </a:p>
          <a:p>
            <a:r>
              <a:rPr lang="en-GB" smtClean="0">
                <a:cs typeface="ＭＳ Ｐゴシック"/>
              </a:rPr>
              <a:t>Lots of ideas for patterns of social learning</a:t>
            </a:r>
          </a:p>
          <a:p>
            <a:endParaRPr lang="en-US" smtClean="0">
              <a:cs typeface="ＭＳ Ｐゴシック"/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Patterns for Social Learning</a:t>
            </a:r>
          </a:p>
        </p:txBody>
      </p:sp>
      <p:pic>
        <p:nvPicPr>
          <p:cNvPr id="5017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2600325"/>
            <a:ext cx="3465513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7"/>
          <p:cNvSpPr txBox="1">
            <a:spLocks noChangeArrowheads="1"/>
          </p:cNvSpPr>
          <p:nvPr/>
        </p:nvSpPr>
        <p:spPr bwMode="auto">
          <a:xfrm>
            <a:off x="1835150" y="5768975"/>
            <a:ext cx="37449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100">
                <a:cs typeface="ＭＳ Ｐゴシック"/>
              </a:rPr>
              <a:t>Post University cartoon/Dave Blazek, licensed under </a:t>
            </a:r>
          </a:p>
          <a:p>
            <a:pPr algn="ctr" eaLnBrk="0" hangingPunct="0"/>
            <a:r>
              <a:rPr lang="en-US" sz="1100">
                <a:cs typeface="ＭＳ Ｐゴシック"/>
              </a:rPr>
              <a:t>a </a:t>
            </a:r>
            <a:r>
              <a:rPr lang="en-US" sz="1100">
                <a:cs typeface="ＭＳ Ｐゴシック"/>
                <a:hlinkClick r:id="rId3"/>
              </a:rPr>
              <a:t>Creative Commons Attribution-NoDerivs 3.0 </a:t>
            </a:r>
            <a:endParaRPr lang="en-US" sz="1100">
              <a:cs typeface="ＭＳ Ｐゴシック"/>
            </a:endParaRPr>
          </a:p>
        </p:txBody>
      </p:sp>
      <p:sp>
        <p:nvSpPr>
          <p:cNvPr id="50181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F2FC74-2119-4200-AB48-17BF5A86F01E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17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4"/>
          <p:cNvSpPr>
            <a:spLocks noGrp="1"/>
          </p:cNvSpPr>
          <p:nvPr>
            <p:ph type="ctrTitle"/>
          </p:nvPr>
        </p:nvSpPr>
        <p:spPr>
          <a:xfrm>
            <a:off x="1943100" y="3249613"/>
            <a:ext cx="6770688" cy="2232025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Why the Avalanche Alert?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2E698B-C135-4E88-8B5E-23B919F3D60D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18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468313" y="5516563"/>
            <a:ext cx="8099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800" i="1">
                <a:cs typeface="ＭＳ Ｐゴシック"/>
              </a:rPr>
              <a:t>Barber, M. Donnelly, K &amp; Rizvi, S. (March 2013). </a:t>
            </a:r>
          </a:p>
          <a:p>
            <a:pPr eaLnBrk="0" hangingPunct="0"/>
            <a:r>
              <a:rPr lang="en-GB" sz="1800" i="1">
                <a:cs typeface="ＭＳ Ｐゴシック"/>
              </a:rPr>
              <a:t>An Avalanche is Coming;  Higher Education and the Revolution Ahead. </a:t>
            </a:r>
          </a:p>
          <a:p>
            <a:pPr eaLnBrk="0" hangingPunct="0"/>
            <a:r>
              <a:rPr lang="en-GB" sz="1800" i="1">
                <a:cs typeface="ＭＳ Ｐゴシック"/>
              </a:rPr>
              <a:t>Institute for Public  Policy Research</a:t>
            </a:r>
            <a:r>
              <a:rPr lang="en-GB" sz="1600">
                <a:cs typeface="ＭＳ Ｐゴシック"/>
              </a:rPr>
              <a:t>.</a:t>
            </a:r>
          </a:p>
        </p:txBody>
      </p:sp>
      <p:pic>
        <p:nvPicPr>
          <p:cNvPr id="51204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5461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Disruptive Technologies</a:t>
            </a:r>
          </a:p>
        </p:txBody>
      </p:sp>
      <p:sp>
        <p:nvSpPr>
          <p:cNvPr id="53250" name="Slide Number Placeholder 3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A2A11D-A1A9-4889-9E9A-F5678BBABF55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19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53251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84313"/>
            <a:ext cx="4716462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Box 13"/>
          <p:cNvSpPr txBox="1">
            <a:spLocks noChangeArrowheads="1"/>
          </p:cNvSpPr>
          <p:nvPr/>
        </p:nvSpPr>
        <p:spPr bwMode="auto">
          <a:xfrm>
            <a:off x="4572000" y="5265738"/>
            <a:ext cx="4572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Joseph L. Bower and Clayton M. Christensen</a:t>
            </a:r>
          </a:p>
          <a:p>
            <a:pPr algn="ctr" eaLnBrk="0" hangingPunct="0"/>
            <a:r>
              <a:rPr lang="en-US" sz="1600">
                <a:cs typeface="ＭＳ Ｐゴシック"/>
              </a:rPr>
              <a:t>Disruptive Technologies: Catching the Wave</a:t>
            </a:r>
          </a:p>
          <a:p>
            <a:pPr algn="ctr" eaLnBrk="0" hangingPunct="0"/>
            <a:r>
              <a:rPr lang="en-US" sz="1600">
                <a:cs typeface="ＭＳ Ｐゴシック"/>
              </a:rPr>
              <a:t>Harvard Business Review 1995 </a:t>
            </a:r>
          </a:p>
          <a:p>
            <a:pPr algn="ctr" eaLnBrk="0" hangingPunct="0"/>
            <a:r>
              <a:rPr lang="en-US" sz="1600">
                <a:cs typeface="ＭＳ Ｐゴシック"/>
              </a:rPr>
              <a:t> </a:t>
            </a:r>
          </a:p>
          <a:p>
            <a:pPr algn="ctr" eaLnBrk="0" hangingPunct="0"/>
            <a:endParaRPr lang="en-GB" sz="1600">
              <a:cs typeface="ＭＳ Ｐゴシック"/>
            </a:endParaRPr>
          </a:p>
        </p:txBody>
      </p:sp>
      <p:sp>
        <p:nvSpPr>
          <p:cNvPr id="15" name="Bent Arrow 14"/>
          <p:cNvSpPr/>
          <p:nvPr/>
        </p:nvSpPr>
        <p:spPr bwMode="auto">
          <a:xfrm rot="4652766">
            <a:off x="4882356" y="2399507"/>
            <a:ext cx="898525" cy="1357312"/>
          </a:xfrm>
          <a:prstGeom prst="ben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en-GB">
              <a:latin typeface="Lucida Sans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23528" y="1114858"/>
          <a:ext cx="7164796" cy="5220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This Talk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5830D6-2207-4A4C-9473-29BE19A14B43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2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8121650" y="337185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600">
              <a:cs typeface="ＭＳ Ｐゴシック"/>
            </a:endParaRP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-2209800" y="1379538"/>
            <a:ext cx="184150" cy="338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600">
              <a:cs typeface="ＭＳ Ｐゴシック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00788" y="2997200"/>
            <a:ext cx="2555875" cy="157003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>
                <a:cs typeface="ＭＳ Ｐゴシック"/>
              </a:rPr>
              <a:t>Not going</a:t>
            </a:r>
          </a:p>
          <a:p>
            <a:pPr algn="ctr" eaLnBrk="0" hangingPunct="0"/>
            <a:r>
              <a:rPr lang="en-GB" sz="2400">
                <a:cs typeface="ＭＳ Ｐゴシック"/>
              </a:rPr>
              <a:t>to talk</a:t>
            </a:r>
          </a:p>
          <a:p>
            <a:pPr algn="ctr" eaLnBrk="0" hangingPunct="0"/>
            <a:r>
              <a:rPr lang="en-GB" sz="2400">
                <a:cs typeface="ＭＳ Ｐゴシック"/>
              </a:rPr>
              <a:t>About</a:t>
            </a:r>
          </a:p>
          <a:p>
            <a:pPr algn="ctr" eaLnBrk="0" hangingPunct="0"/>
            <a:r>
              <a:rPr lang="en-GB" sz="2400">
                <a:cs typeface="ＭＳ Ｐゴシック"/>
              </a:rPr>
              <a:t>Pedagogy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Callout 24"/>
          <p:cNvSpPr/>
          <p:nvPr/>
        </p:nvSpPr>
        <p:spPr bwMode="auto">
          <a:xfrm>
            <a:off x="6911975" y="3860800"/>
            <a:ext cx="1981200" cy="1439863"/>
          </a:xfrm>
          <a:prstGeom prst="wedgeEllipseCallout">
            <a:avLst>
              <a:gd name="adj1" fmla="val 14973"/>
              <a:gd name="adj2" fmla="val 79084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4" name="Oval Callout 23"/>
          <p:cNvSpPr/>
          <p:nvPr/>
        </p:nvSpPr>
        <p:spPr bwMode="auto">
          <a:xfrm>
            <a:off x="3635375" y="4760913"/>
            <a:ext cx="3673475" cy="1152525"/>
          </a:xfrm>
          <a:prstGeom prst="wedgeEllipseCallout">
            <a:avLst>
              <a:gd name="adj1" fmla="val 62056"/>
              <a:gd name="adj2" fmla="val 8263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3" name="Oval Callout 22"/>
          <p:cNvSpPr/>
          <p:nvPr/>
        </p:nvSpPr>
        <p:spPr bwMode="auto">
          <a:xfrm>
            <a:off x="5040313" y="3033713"/>
            <a:ext cx="3600450" cy="900112"/>
          </a:xfrm>
          <a:prstGeom prst="wedgeEllipseCallout">
            <a:avLst>
              <a:gd name="adj1" fmla="val -54701"/>
              <a:gd name="adj2" fmla="val 6486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2" name="Oval Callout 21"/>
          <p:cNvSpPr/>
          <p:nvPr/>
        </p:nvSpPr>
        <p:spPr bwMode="auto">
          <a:xfrm>
            <a:off x="5040313" y="1700213"/>
            <a:ext cx="3744912" cy="1223962"/>
          </a:xfrm>
          <a:prstGeom prst="wedgeEllipseCallout">
            <a:avLst>
              <a:gd name="adj1" fmla="val -54701"/>
              <a:gd name="adj2" fmla="val 6486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1" name="Oval Callout 20"/>
          <p:cNvSpPr/>
          <p:nvPr/>
        </p:nvSpPr>
        <p:spPr bwMode="auto">
          <a:xfrm>
            <a:off x="4392613" y="512763"/>
            <a:ext cx="3671887" cy="1152525"/>
          </a:xfrm>
          <a:prstGeom prst="wedgeEllipseCallout">
            <a:avLst>
              <a:gd name="adj1" fmla="val 71724"/>
              <a:gd name="adj2" fmla="val -52403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" name="Oval Callout 19"/>
          <p:cNvSpPr/>
          <p:nvPr/>
        </p:nvSpPr>
        <p:spPr bwMode="auto">
          <a:xfrm>
            <a:off x="358775" y="4905375"/>
            <a:ext cx="2917825" cy="1079500"/>
          </a:xfrm>
          <a:prstGeom prst="wedgeEllipseCallout">
            <a:avLst>
              <a:gd name="adj1" fmla="val -54701"/>
              <a:gd name="adj2" fmla="val 53023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Oval Callout 18"/>
          <p:cNvSpPr/>
          <p:nvPr/>
        </p:nvSpPr>
        <p:spPr bwMode="auto">
          <a:xfrm>
            <a:off x="179388" y="3573463"/>
            <a:ext cx="3671887" cy="1152525"/>
          </a:xfrm>
          <a:prstGeom prst="wedgeEllipseCallout">
            <a:avLst>
              <a:gd name="adj1" fmla="val 44580"/>
              <a:gd name="adj2" fmla="val 112251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7" name="Oval Callout 16"/>
          <p:cNvSpPr/>
          <p:nvPr/>
        </p:nvSpPr>
        <p:spPr bwMode="auto">
          <a:xfrm>
            <a:off x="900113" y="2168525"/>
            <a:ext cx="3671887" cy="1152525"/>
          </a:xfrm>
          <a:prstGeom prst="wedgeEllipseCallout">
            <a:avLst>
              <a:gd name="adj1" fmla="val -54701"/>
              <a:gd name="adj2" fmla="val 6486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8" name="Oval Callout 17"/>
          <p:cNvSpPr/>
          <p:nvPr/>
        </p:nvSpPr>
        <p:spPr bwMode="auto">
          <a:xfrm>
            <a:off x="503238" y="1520825"/>
            <a:ext cx="3529012" cy="576263"/>
          </a:xfrm>
          <a:prstGeom prst="wedgeEllipseCallout">
            <a:avLst>
              <a:gd name="adj1" fmla="val 61403"/>
              <a:gd name="adj2" fmla="val 7435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Oval Callout 15"/>
          <p:cNvSpPr/>
          <p:nvPr/>
        </p:nvSpPr>
        <p:spPr bwMode="auto">
          <a:xfrm>
            <a:off x="323850" y="296863"/>
            <a:ext cx="3671888" cy="1152525"/>
          </a:xfrm>
          <a:prstGeom prst="wedgeEllipseCallout">
            <a:avLst>
              <a:gd name="adj1" fmla="val -54701"/>
              <a:gd name="adj2" fmla="val 6486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428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215005-0500-41C6-A6C3-F04A7774E911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20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441325"/>
            <a:ext cx="3113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The cost of a degree is rising in real terms while the value of a degree is falling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63600" y="1557338"/>
            <a:ext cx="2335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Content is ubiquitous</a:t>
            </a:r>
          </a:p>
          <a:p>
            <a:pPr algn="ctr" eaLnBrk="0" hangingPunct="0"/>
            <a:r>
              <a:rPr lang="en-US" sz="1600">
                <a:cs typeface="ＭＳ Ｐゴシック"/>
              </a:rPr>
              <a:t>(and free)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23963" y="2384425"/>
            <a:ext cx="32591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Private providers can produce cheaper qualification routes</a:t>
            </a:r>
          </a:p>
          <a:p>
            <a:pPr algn="ctr" eaLnBrk="0" hangingPunct="0"/>
            <a:r>
              <a:rPr lang="en-US" sz="1600">
                <a:cs typeface="ＭＳ Ｐゴシック"/>
              </a:rPr>
              <a:t>(or wish to be allowed to)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8775" y="3608388"/>
            <a:ext cx="32766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The world distribution of wealth means that most potential students cannot afford higher education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24300" y="4868863"/>
            <a:ext cx="32607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It would not be possible to build enough universities to educate the emerging Chinese market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64050" y="728663"/>
            <a:ext cx="3414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The classic university is educating for 20</a:t>
            </a:r>
            <a:r>
              <a:rPr lang="en-US" sz="1600" baseline="30000">
                <a:cs typeface="ＭＳ Ｐゴシック"/>
              </a:rPr>
              <a:t>th</a:t>
            </a:r>
            <a:r>
              <a:rPr lang="en-US" sz="1600">
                <a:cs typeface="ＭＳ Ｐゴシック"/>
              </a:rPr>
              <a:t> century skills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48263" y="1844675"/>
            <a:ext cx="34559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Employers attitudes to formal qualifications are changing in favour of demonstration of skills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76825" y="3141663"/>
            <a:ext cx="3527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The three of four year degree course is no longer standard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9750" y="5192713"/>
            <a:ext cx="2468563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Education is having its Napster moment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91325" y="4076700"/>
            <a:ext cx="23399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Contract cheating makes current education meaningless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17" grpId="0" animBg="1"/>
      <p:bldP spid="18" grpId="0" animBg="1"/>
      <p:bldP spid="16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 bwMode="auto">
          <a:xfrm>
            <a:off x="5435600" y="1052513"/>
            <a:ext cx="3348038" cy="1573212"/>
          </a:xfrm>
          <a:prstGeom prst="cloudCallout">
            <a:avLst>
              <a:gd name="adj1" fmla="val 77363"/>
              <a:gd name="adj2" fmla="val 109349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0" name="Cloud Callout 19"/>
          <p:cNvSpPr/>
          <p:nvPr/>
        </p:nvSpPr>
        <p:spPr bwMode="auto">
          <a:xfrm>
            <a:off x="4787900" y="2816225"/>
            <a:ext cx="3132138" cy="1189038"/>
          </a:xfrm>
          <a:prstGeom prst="cloudCallout">
            <a:avLst>
              <a:gd name="adj1" fmla="val -35655"/>
              <a:gd name="adj2" fmla="val 8318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7" name="Cloud Callout 16"/>
          <p:cNvSpPr/>
          <p:nvPr/>
        </p:nvSpPr>
        <p:spPr bwMode="auto">
          <a:xfrm>
            <a:off x="287338" y="549275"/>
            <a:ext cx="2628900" cy="1223963"/>
          </a:xfrm>
          <a:prstGeom prst="cloudCallou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8" name="Cloud Callout 17"/>
          <p:cNvSpPr/>
          <p:nvPr/>
        </p:nvSpPr>
        <p:spPr bwMode="auto">
          <a:xfrm>
            <a:off x="1871663" y="1665288"/>
            <a:ext cx="3132137" cy="1223962"/>
          </a:xfrm>
          <a:prstGeom prst="cloudCallout">
            <a:avLst>
              <a:gd name="adj1" fmla="val 45150"/>
              <a:gd name="adj2" fmla="val 10265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6" name="Cloud Callout 15"/>
          <p:cNvSpPr/>
          <p:nvPr/>
        </p:nvSpPr>
        <p:spPr bwMode="auto">
          <a:xfrm>
            <a:off x="1042988" y="3033713"/>
            <a:ext cx="2592387" cy="1079500"/>
          </a:xfrm>
          <a:prstGeom prst="cloudCallout">
            <a:avLst>
              <a:gd name="adj1" fmla="val -78504"/>
              <a:gd name="adj2" fmla="val 78116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827088" y="4508500"/>
            <a:ext cx="2628900" cy="1223963"/>
          </a:xfrm>
          <a:prstGeom prst="cloudCallou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6315075"/>
            <a:ext cx="2160587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Callout 13"/>
          <p:cNvSpPr/>
          <p:nvPr/>
        </p:nvSpPr>
        <p:spPr bwMode="auto">
          <a:xfrm>
            <a:off x="4500563" y="4400550"/>
            <a:ext cx="4643437" cy="1800225"/>
          </a:xfrm>
          <a:prstGeom prst="wedgeEllipseCallout">
            <a:avLst>
              <a:gd name="adj1" fmla="val 18810"/>
              <a:gd name="adj2" fmla="val 59560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53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EFA524-8762-40B5-A9E6-29D76D366686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21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9138" y="728663"/>
            <a:ext cx="18430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We need to maintain the Goldstandard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55788" y="1881188"/>
            <a:ext cx="28241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The best possible education is face to face with a true subject expert</a:t>
            </a:r>
          </a:p>
        </p:txBody>
      </p:sp>
      <p:sp>
        <p:nvSpPr>
          <p:cNvPr id="55308" name="TextBox 6"/>
          <p:cNvSpPr txBox="1">
            <a:spLocks noChangeArrowheads="1"/>
          </p:cNvSpPr>
          <p:nvPr/>
        </p:nvSpPr>
        <p:spPr bwMode="auto">
          <a:xfrm>
            <a:off x="6192838" y="2133600"/>
            <a:ext cx="107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STUDENTS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5963" y="1268413"/>
            <a:ext cx="276383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Students are looking for so much more out of an university than just formal learning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32363" y="2924175"/>
            <a:ext cx="2582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Contract Cheating shows that you need to examine face to face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87900" y="4545013"/>
            <a:ext cx="4248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The hand-wringing citation of unemployment statistics and rising student fees comes not from the unemployed and poor, but from the new education industry that wants to find a way into the marketplace.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79500" y="3284538"/>
            <a:ext cx="2695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We are signing our own death warrants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42988" y="4833938"/>
            <a:ext cx="2116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Disgraceful MOOC drop-out rates</a:t>
            </a:r>
          </a:p>
        </p:txBody>
      </p:sp>
      <p:sp>
        <p:nvSpPr>
          <p:cNvPr id="55314" name="TextBox 20"/>
          <p:cNvSpPr txBox="1">
            <a:spLocks noChangeArrowheads="1"/>
          </p:cNvSpPr>
          <p:nvPr/>
        </p:nvSpPr>
        <p:spPr bwMode="auto">
          <a:xfrm>
            <a:off x="4716463" y="6308725"/>
            <a:ext cx="2592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  <a:cs typeface="ＭＳ Ｐゴシック"/>
              </a:rPr>
              <a:t>We’re under fifteen feet of pure white snow</a:t>
            </a:r>
          </a:p>
          <a:p>
            <a:pPr algn="ctr" eaLnBrk="0" hangingPunct="0"/>
            <a:endParaRPr lang="en-US" sz="1600"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animBg="1"/>
      <p:bldP spid="18" grpId="0" animBg="1"/>
      <p:bldP spid="16" grpId="0" animBg="1"/>
      <p:bldP spid="15" grpId="0" animBg="1"/>
      <p:bldP spid="14" grpId="0" animBg="1"/>
      <p:bldP spid="5" grpId="0"/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ＭＳ Ｐゴシック"/>
            </a:endParaRPr>
          </a:p>
        </p:txBody>
      </p:sp>
      <p:sp>
        <p:nvSpPr>
          <p:cNvPr id="57346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>
              <a:cs typeface="ＭＳ Ｐゴシック"/>
            </a:endParaRPr>
          </a:p>
        </p:txBody>
      </p:sp>
      <p:pic>
        <p:nvPicPr>
          <p:cNvPr id="57347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847" r="5847"/>
          <a:stretch>
            <a:fillRect/>
          </a:stretch>
        </p:blipFill>
        <p:spPr/>
      </p:pic>
      <p:pic>
        <p:nvPicPr>
          <p:cNvPr id="57348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39813" y="0"/>
            <a:ext cx="103092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69063" y="304800"/>
            <a:ext cx="21590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itle 1"/>
          <p:cNvSpPr txBox="1">
            <a:spLocks/>
          </p:cNvSpPr>
          <p:nvPr/>
        </p:nvSpPr>
        <p:spPr bwMode="auto">
          <a:xfrm>
            <a:off x="-1588" y="0"/>
            <a:ext cx="4114801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3200">
                <a:solidFill>
                  <a:schemeClr val="bg1"/>
                </a:solidFill>
                <a:latin typeface="Georgia" pitchFamily="18" charset="0"/>
                <a:cs typeface="ＭＳ Ｐゴシック"/>
              </a:rPr>
              <a:t>End of the campus...?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62125" y="-1008063"/>
            <a:ext cx="5238750" cy="1086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70000">
                <a:solidFill>
                  <a:schemeClr val="tx2"/>
                </a:solidFill>
                <a:cs typeface="ＭＳ Ｐゴシック"/>
                <a:sym typeface="Wingdings 2" pitchFamily="18" charset="2"/>
              </a:rPr>
              <a:t></a:t>
            </a:r>
            <a:endParaRPr lang="en-GB" sz="70000">
              <a:solidFill>
                <a:schemeClr val="tx2"/>
              </a:solidFill>
              <a:cs typeface="ＭＳ Ｐゴシック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38550" y="5140325"/>
            <a:ext cx="12858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>
                <a:solidFill>
                  <a:schemeClr val="bg1"/>
                </a:solidFill>
                <a:latin typeface="Georgia" pitchFamily="18" charset="0"/>
                <a:cs typeface="ＭＳ Ｐゴシック"/>
              </a:rPr>
              <a:t>Clicks </a:t>
            </a:r>
          </a:p>
          <a:p>
            <a:pPr algn="ctr" eaLnBrk="0" hangingPunct="0"/>
            <a:r>
              <a:rPr lang="en-GB">
                <a:solidFill>
                  <a:schemeClr val="bg1"/>
                </a:solidFill>
                <a:latin typeface="Georgia" pitchFamily="18" charset="0"/>
                <a:cs typeface="ＭＳ Ｐゴシック"/>
              </a:rPr>
              <a:t>AND </a:t>
            </a:r>
          </a:p>
          <a:p>
            <a:pPr algn="ctr" eaLnBrk="0" hangingPunct="0"/>
            <a:r>
              <a:rPr lang="en-GB">
                <a:solidFill>
                  <a:schemeClr val="bg1"/>
                </a:solidFill>
                <a:latin typeface="Georgia" pitchFamily="18" charset="0"/>
                <a:cs typeface="ＭＳ Ｐゴシック"/>
              </a:rPr>
              <a:t>Bricks</a:t>
            </a:r>
          </a:p>
        </p:txBody>
      </p:sp>
      <p:sp>
        <p:nvSpPr>
          <p:cNvPr id="8" name="Cloud Callout 7"/>
          <p:cNvSpPr/>
          <p:nvPr/>
        </p:nvSpPr>
        <p:spPr bwMode="auto">
          <a:xfrm>
            <a:off x="0" y="1052513"/>
            <a:ext cx="5003800" cy="2600325"/>
          </a:xfrm>
          <a:prstGeom prst="cloudCallout">
            <a:avLst>
              <a:gd name="adj1" fmla="val -28842"/>
              <a:gd name="adj2" fmla="val -63006"/>
            </a:avLst>
          </a:prstGeom>
          <a:solidFill>
            <a:schemeClr val="accent3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GB" dirty="0">
              <a:latin typeface="Lucida Sans" charset="0"/>
              <a:ea typeface="ＭＳ Ｐゴシック" charset="0"/>
            </a:endParaRPr>
          </a:p>
          <a:p>
            <a:pPr algn="ctr" eaLnBrk="0" hangingPunct="0">
              <a:defRPr/>
            </a:pPr>
            <a:r>
              <a:rPr lang="en-GB" sz="1600" dirty="0">
                <a:latin typeface="Lucida Sans" charset="0"/>
                <a:ea typeface="ＭＳ Ｐゴシック" charset="0"/>
              </a:rPr>
              <a:t>Challenge is to optimise the campus experience by embracing the digital movement, and freeing up the timetable to allow for higher quality  contact time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8013" y="3068638"/>
            <a:ext cx="24828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 bwMode="auto">
          <a:xfrm>
            <a:off x="4392613" y="2997200"/>
            <a:ext cx="2425700" cy="411163"/>
          </a:xfrm>
          <a:prstGeom prst="wedgeEllipseCallout">
            <a:avLst>
              <a:gd name="adj1" fmla="val 44793"/>
              <a:gd name="adj2" fmla="val 292906"/>
            </a:avLst>
          </a:prstGeom>
          <a:solidFill>
            <a:schemeClr val="accent3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bIns="0">
            <a:spAutoFit/>
          </a:bodyPr>
          <a:lstStyle/>
          <a:p>
            <a:pPr algn="ctr" eaLnBrk="0" hangingPunct="0">
              <a:defRPr/>
            </a:pPr>
            <a:r>
              <a:rPr lang="en-GB" sz="1600" dirty="0">
                <a:ea typeface="ＭＳ Ｐゴシック" pitchFamily="16" charset="-128"/>
              </a:rPr>
              <a:t>I don’t think so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ＭＳ Ｐゴシック"/>
            </a:endParaRPr>
          </a:p>
        </p:txBody>
      </p:sp>
      <p:sp>
        <p:nvSpPr>
          <p:cNvPr id="58370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>
              <a:cs typeface="ＭＳ Ｐゴシック"/>
            </a:endParaRPr>
          </a:p>
        </p:txBody>
      </p:sp>
      <p:pic>
        <p:nvPicPr>
          <p:cNvPr id="58371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3072" r="3072"/>
          <a:stretch>
            <a:fillRect/>
          </a:stretch>
        </p:blipFill>
        <p:spPr/>
      </p:pic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UoS_Master_Logos_75mm Marine RG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9063" y="293688"/>
            <a:ext cx="2160587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750888" y="558800"/>
            <a:ext cx="53562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ts val="4000"/>
              </a:lnSpc>
            </a:pPr>
            <a:r>
              <a:rPr lang="en-US" sz="3500">
                <a:solidFill>
                  <a:schemeClr val="bg1"/>
                </a:solidFill>
                <a:latin typeface="Georgia" pitchFamily="18" charset="0"/>
                <a:cs typeface="ＭＳ Ｐゴシック"/>
              </a:rPr>
              <a:t>MOOCs = more choice &amp; flexibility</a:t>
            </a:r>
            <a:endParaRPr lang="en-US" sz="3500">
              <a:latin typeface="Georgia" pitchFamily="18" charset="0"/>
              <a:cs typeface="ＭＳ Ｐゴシック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465513"/>
            <a:ext cx="29194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>
            <a:spLocks noChangeArrowheads="1"/>
          </p:cNvSpPr>
          <p:nvPr/>
        </p:nvSpPr>
        <p:spPr bwMode="auto">
          <a:xfrm>
            <a:off x="3851275" y="4616450"/>
            <a:ext cx="4681538" cy="1450975"/>
          </a:xfrm>
          <a:prstGeom prst="wedgeEllipseCallout">
            <a:avLst>
              <a:gd name="adj1" fmla="val -84477"/>
              <a:gd name="adj2" fmla="val 5764"/>
            </a:avLst>
          </a:prstGeom>
          <a:solidFill>
            <a:srgbClr val="FFFFFF"/>
          </a:solidFill>
          <a:ln w="12700" algn="ctr">
            <a:solidFill>
              <a:schemeClr val="accent2"/>
            </a:solidFill>
            <a:round/>
            <a:headEnd/>
            <a:tailEnd/>
          </a:ln>
        </p:spPr>
        <p:txBody>
          <a:bodyPr bIns="0">
            <a:spAutoFit/>
          </a:bodyPr>
          <a:lstStyle/>
          <a:p>
            <a:pPr algn="ctr" eaLnBrk="0" hangingPunct="0"/>
            <a:r>
              <a:rPr lang="en-GB" sz="1600">
                <a:cs typeface="ＭＳ Ｐゴシック"/>
              </a:rPr>
              <a:t>And meanwhile we are developing our capacity to develop high quality on-line 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4"/>
          <p:cNvSpPr>
            <a:spLocks noGrp="1"/>
          </p:cNvSpPr>
          <p:nvPr>
            <p:ph type="ctrTitle"/>
          </p:nvPr>
        </p:nvSpPr>
        <p:spPr>
          <a:xfrm>
            <a:off x="1943100" y="3249613"/>
            <a:ext cx="6770688" cy="2916237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Making MOOCs</a:t>
            </a:r>
          </a:p>
        </p:txBody>
      </p:sp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0937A8-048C-4DF8-A423-5E133591A817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24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US" smtClean="0">
                <a:cs typeface="ＭＳ Ｐゴシック"/>
              </a:rPr>
              <a:t>MOOC Structure</a:t>
            </a:r>
          </a:p>
        </p:txBody>
      </p:sp>
      <p:grpSp>
        <p:nvGrpSpPr>
          <p:cNvPr id="60418" name="Group 6"/>
          <p:cNvGrpSpPr>
            <a:grpSpLocks/>
          </p:cNvGrpSpPr>
          <p:nvPr/>
        </p:nvGrpSpPr>
        <p:grpSpPr bwMode="auto">
          <a:xfrm>
            <a:off x="825500" y="1612900"/>
            <a:ext cx="1054100" cy="520700"/>
            <a:chOff x="825500" y="1612900"/>
            <a:chExt cx="1054100" cy="520700"/>
          </a:xfrm>
        </p:grpSpPr>
        <p:sp>
          <p:nvSpPr>
            <p:cNvPr id="4" name="Rectangle 3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n-GB" sz="1100" dirty="0"/>
                <a:t>Learning Unit</a:t>
              </a:r>
            </a:p>
          </p:txBody>
        </p:sp>
        <p:sp>
          <p:nvSpPr>
            <p:cNvPr id="60498" name="TextBox 4"/>
            <p:cNvSpPr txBox="1">
              <a:spLocks noChangeArrowheads="1"/>
            </p:cNvSpPr>
            <p:nvPr/>
          </p:nvSpPr>
          <p:spPr bwMode="auto">
            <a:xfrm>
              <a:off x="1562100" y="1612900"/>
              <a:ext cx="3175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r>
                <a:rPr lang="en-GB" sz="1800">
                  <a:solidFill>
                    <a:schemeClr val="bg1"/>
                  </a:solidFill>
                  <a:cs typeface="ＭＳ Ｐゴシック"/>
                </a:rPr>
                <a:t>1</a:t>
              </a:r>
            </a:p>
          </p:txBody>
        </p:sp>
      </p:grpSp>
      <p:grpSp>
        <p:nvGrpSpPr>
          <p:cNvPr id="60419" name="Group 7"/>
          <p:cNvGrpSpPr>
            <a:grpSpLocks/>
          </p:cNvGrpSpPr>
          <p:nvPr/>
        </p:nvGrpSpPr>
        <p:grpSpPr bwMode="auto">
          <a:xfrm>
            <a:off x="1879600" y="1612900"/>
            <a:ext cx="1054100" cy="520700"/>
            <a:chOff x="825500" y="1612900"/>
            <a:chExt cx="1054100" cy="520700"/>
          </a:xfrm>
        </p:grpSpPr>
        <p:sp>
          <p:nvSpPr>
            <p:cNvPr id="9" name="Rectangle 8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n-GB" sz="1100" dirty="0"/>
                <a:t>Learning Unit</a:t>
              </a:r>
            </a:p>
          </p:txBody>
        </p:sp>
        <p:sp>
          <p:nvSpPr>
            <p:cNvPr id="60494" name="TextBox 9"/>
            <p:cNvSpPr txBox="1">
              <a:spLocks noChangeArrowheads="1"/>
            </p:cNvSpPr>
            <p:nvPr/>
          </p:nvSpPr>
          <p:spPr bwMode="auto">
            <a:xfrm>
              <a:off x="1562100" y="1612900"/>
              <a:ext cx="3175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r>
                <a:rPr lang="en-GB" sz="1800">
                  <a:solidFill>
                    <a:schemeClr val="bg1"/>
                  </a:solidFill>
                  <a:cs typeface="ＭＳ Ｐゴシック"/>
                </a:rPr>
                <a:t>2</a:t>
              </a:r>
            </a:p>
          </p:txBody>
        </p:sp>
      </p:grpSp>
      <p:grpSp>
        <p:nvGrpSpPr>
          <p:cNvPr id="60420" name="Group 10"/>
          <p:cNvGrpSpPr>
            <a:grpSpLocks/>
          </p:cNvGrpSpPr>
          <p:nvPr/>
        </p:nvGrpSpPr>
        <p:grpSpPr bwMode="auto">
          <a:xfrm>
            <a:off x="2933700" y="1612900"/>
            <a:ext cx="1054100" cy="520700"/>
            <a:chOff x="825500" y="1612900"/>
            <a:chExt cx="1054100" cy="520700"/>
          </a:xfrm>
        </p:grpSpPr>
        <p:sp>
          <p:nvSpPr>
            <p:cNvPr id="12" name="Rectangle 11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n-GB" sz="1100" dirty="0"/>
                <a:t>Learning Unit</a:t>
              </a:r>
            </a:p>
          </p:txBody>
        </p:sp>
        <p:sp>
          <p:nvSpPr>
            <p:cNvPr id="60490" name="TextBox 12"/>
            <p:cNvSpPr txBox="1">
              <a:spLocks noChangeArrowheads="1"/>
            </p:cNvSpPr>
            <p:nvPr/>
          </p:nvSpPr>
          <p:spPr bwMode="auto">
            <a:xfrm>
              <a:off x="1562100" y="1612900"/>
              <a:ext cx="3175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r>
                <a:rPr lang="en-GB" sz="1800">
                  <a:solidFill>
                    <a:schemeClr val="bg1"/>
                  </a:solidFill>
                  <a:cs typeface="ＭＳ Ｐゴシック"/>
                </a:rPr>
                <a:t>3</a:t>
              </a:r>
            </a:p>
          </p:txBody>
        </p:sp>
      </p:grpSp>
      <p:grpSp>
        <p:nvGrpSpPr>
          <p:cNvPr id="60421" name="Group 13"/>
          <p:cNvGrpSpPr>
            <a:grpSpLocks/>
          </p:cNvGrpSpPr>
          <p:nvPr/>
        </p:nvGrpSpPr>
        <p:grpSpPr bwMode="auto">
          <a:xfrm>
            <a:off x="3987800" y="1612900"/>
            <a:ext cx="1054100" cy="520700"/>
            <a:chOff x="825500" y="1612900"/>
            <a:chExt cx="1054100" cy="520700"/>
          </a:xfrm>
        </p:grpSpPr>
        <p:sp>
          <p:nvSpPr>
            <p:cNvPr id="15" name="Rectangle 14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n-GB" sz="1100" dirty="0"/>
                <a:t>Learning Unit</a:t>
              </a:r>
            </a:p>
          </p:txBody>
        </p:sp>
        <p:sp>
          <p:nvSpPr>
            <p:cNvPr id="60486" name="TextBox 15"/>
            <p:cNvSpPr txBox="1">
              <a:spLocks noChangeArrowheads="1"/>
            </p:cNvSpPr>
            <p:nvPr/>
          </p:nvSpPr>
          <p:spPr bwMode="auto">
            <a:xfrm>
              <a:off x="1562100" y="1612900"/>
              <a:ext cx="3175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r>
                <a:rPr lang="en-GB" sz="1800">
                  <a:solidFill>
                    <a:schemeClr val="bg1"/>
                  </a:solidFill>
                  <a:cs typeface="ＭＳ Ｐゴシック"/>
                </a:rPr>
                <a:t>4</a:t>
              </a:r>
            </a:p>
          </p:txBody>
        </p:sp>
      </p:grpSp>
      <p:grpSp>
        <p:nvGrpSpPr>
          <p:cNvPr id="60422" name="Group 16"/>
          <p:cNvGrpSpPr>
            <a:grpSpLocks/>
          </p:cNvGrpSpPr>
          <p:nvPr/>
        </p:nvGrpSpPr>
        <p:grpSpPr bwMode="auto">
          <a:xfrm>
            <a:off x="5041900" y="1612900"/>
            <a:ext cx="1054100" cy="520700"/>
            <a:chOff x="825500" y="1612900"/>
            <a:chExt cx="1054100" cy="520700"/>
          </a:xfrm>
        </p:grpSpPr>
        <p:sp>
          <p:nvSpPr>
            <p:cNvPr id="18" name="Rectangle 17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n-GB" sz="1100" dirty="0"/>
                <a:t>Learning Unit</a:t>
              </a:r>
            </a:p>
          </p:txBody>
        </p:sp>
        <p:sp>
          <p:nvSpPr>
            <p:cNvPr id="60482" name="TextBox 18"/>
            <p:cNvSpPr txBox="1">
              <a:spLocks noChangeArrowheads="1"/>
            </p:cNvSpPr>
            <p:nvPr/>
          </p:nvSpPr>
          <p:spPr bwMode="auto">
            <a:xfrm>
              <a:off x="1562100" y="1612900"/>
              <a:ext cx="3175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r>
                <a:rPr lang="en-GB" sz="1800">
                  <a:solidFill>
                    <a:schemeClr val="bg1"/>
                  </a:solidFill>
                  <a:cs typeface="ＭＳ Ｐゴシック"/>
                </a:rPr>
                <a:t>5</a:t>
              </a:r>
            </a:p>
          </p:txBody>
        </p:sp>
      </p:grpSp>
      <p:grpSp>
        <p:nvGrpSpPr>
          <p:cNvPr id="60423" name="Group 19"/>
          <p:cNvGrpSpPr>
            <a:grpSpLocks/>
          </p:cNvGrpSpPr>
          <p:nvPr/>
        </p:nvGrpSpPr>
        <p:grpSpPr bwMode="auto">
          <a:xfrm>
            <a:off x="6096000" y="1612900"/>
            <a:ext cx="1054100" cy="520700"/>
            <a:chOff x="825500" y="1612900"/>
            <a:chExt cx="1054100" cy="520700"/>
          </a:xfrm>
        </p:grpSpPr>
        <p:sp>
          <p:nvSpPr>
            <p:cNvPr id="21" name="Rectangle 20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n-GB" sz="1100" dirty="0"/>
                <a:t>Learning Unit</a:t>
              </a:r>
            </a:p>
          </p:txBody>
        </p:sp>
        <p:sp>
          <p:nvSpPr>
            <p:cNvPr id="60478" name="TextBox 21"/>
            <p:cNvSpPr txBox="1">
              <a:spLocks noChangeArrowheads="1"/>
            </p:cNvSpPr>
            <p:nvPr/>
          </p:nvSpPr>
          <p:spPr bwMode="auto">
            <a:xfrm>
              <a:off x="1562100" y="1612900"/>
              <a:ext cx="3175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r>
                <a:rPr lang="en-GB" sz="1800">
                  <a:solidFill>
                    <a:schemeClr val="bg1"/>
                  </a:solidFill>
                  <a:cs typeface="ＭＳ Ｐゴシック"/>
                </a:rPr>
                <a:t>6</a:t>
              </a:r>
            </a:p>
          </p:txBody>
        </p:sp>
      </p:grpSp>
      <p:sp>
        <p:nvSpPr>
          <p:cNvPr id="23" name="Pentagon 22"/>
          <p:cNvSpPr/>
          <p:nvPr/>
        </p:nvSpPr>
        <p:spPr>
          <a:xfrm>
            <a:off x="7150100" y="1612900"/>
            <a:ext cx="876300" cy="520700"/>
          </a:xfrm>
          <a:prstGeom prst="homePlate">
            <a:avLst>
              <a:gd name="adj" fmla="val 28049"/>
            </a:avLst>
          </a:prstGeom>
          <a:solidFill>
            <a:srgbClr val="6666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1100" dirty="0"/>
              <a:t>U</a:t>
            </a:r>
            <a:r>
              <a:rPr lang="en-GB" sz="1100" dirty="0"/>
              <a:t>p to 10</a:t>
            </a:r>
          </a:p>
        </p:txBody>
      </p:sp>
      <p:grpSp>
        <p:nvGrpSpPr>
          <p:cNvPr id="60427" name="Group 23"/>
          <p:cNvGrpSpPr>
            <a:grpSpLocks/>
          </p:cNvGrpSpPr>
          <p:nvPr/>
        </p:nvGrpSpPr>
        <p:grpSpPr bwMode="auto">
          <a:xfrm>
            <a:off x="825500" y="2286000"/>
            <a:ext cx="1054100" cy="520700"/>
            <a:chOff x="825500" y="1612900"/>
            <a:chExt cx="1054100" cy="520700"/>
          </a:xfrm>
        </p:grpSpPr>
        <p:sp>
          <p:nvSpPr>
            <p:cNvPr id="25" name="Rectangle 24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n-GB" sz="1100" dirty="0"/>
                <a:t>Learning Unit</a:t>
              </a:r>
            </a:p>
          </p:txBody>
        </p:sp>
        <p:sp>
          <p:nvSpPr>
            <p:cNvPr id="60474" name="TextBox 25"/>
            <p:cNvSpPr txBox="1">
              <a:spLocks noChangeArrowheads="1"/>
            </p:cNvSpPr>
            <p:nvPr/>
          </p:nvSpPr>
          <p:spPr bwMode="auto">
            <a:xfrm>
              <a:off x="1562100" y="1612900"/>
              <a:ext cx="3175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r>
                <a:rPr lang="en-GB" sz="1800">
                  <a:solidFill>
                    <a:schemeClr val="bg1"/>
                  </a:solidFill>
                  <a:cs typeface="ＭＳ Ｐゴシック"/>
                </a:rPr>
                <a:t>1</a:t>
              </a:r>
            </a:p>
          </p:txBody>
        </p:sp>
      </p:grpSp>
      <p:grpSp>
        <p:nvGrpSpPr>
          <p:cNvPr id="60428" name="Group 26"/>
          <p:cNvGrpSpPr>
            <a:grpSpLocks/>
          </p:cNvGrpSpPr>
          <p:nvPr/>
        </p:nvGrpSpPr>
        <p:grpSpPr bwMode="auto">
          <a:xfrm>
            <a:off x="1879600" y="2286000"/>
            <a:ext cx="1054100" cy="520700"/>
            <a:chOff x="825500" y="1612900"/>
            <a:chExt cx="1054100" cy="520700"/>
          </a:xfrm>
        </p:grpSpPr>
        <p:sp>
          <p:nvSpPr>
            <p:cNvPr id="28" name="Rectangle 27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n-GB" sz="1100" dirty="0"/>
                <a:t>Learning Unit</a:t>
              </a:r>
            </a:p>
          </p:txBody>
        </p:sp>
        <p:sp>
          <p:nvSpPr>
            <p:cNvPr id="60470" name="TextBox 28"/>
            <p:cNvSpPr txBox="1">
              <a:spLocks noChangeArrowheads="1"/>
            </p:cNvSpPr>
            <p:nvPr/>
          </p:nvSpPr>
          <p:spPr bwMode="auto">
            <a:xfrm>
              <a:off x="1562100" y="1612900"/>
              <a:ext cx="3175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r>
                <a:rPr lang="en-GB" sz="1800">
                  <a:solidFill>
                    <a:schemeClr val="bg1"/>
                  </a:solidFill>
                  <a:cs typeface="ＭＳ Ｐゴシック"/>
                </a:rPr>
                <a:t>2</a:t>
              </a:r>
            </a:p>
          </p:txBody>
        </p:sp>
      </p:grpSp>
      <p:sp>
        <p:nvSpPr>
          <p:cNvPr id="42" name="Pentagon 41"/>
          <p:cNvSpPr/>
          <p:nvPr/>
        </p:nvSpPr>
        <p:spPr>
          <a:xfrm>
            <a:off x="2933700" y="2286000"/>
            <a:ext cx="876300" cy="520700"/>
          </a:xfrm>
          <a:prstGeom prst="homePlate">
            <a:avLst>
              <a:gd name="adj" fmla="val 28049"/>
            </a:avLst>
          </a:prstGeom>
          <a:solidFill>
            <a:srgbClr val="6666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1100" dirty="0"/>
              <a:t>U</a:t>
            </a:r>
            <a:r>
              <a:rPr lang="en-GB" sz="1100" dirty="0"/>
              <a:t>p to 3</a:t>
            </a:r>
          </a:p>
        </p:txBody>
      </p:sp>
      <p:grpSp>
        <p:nvGrpSpPr>
          <p:cNvPr id="60432" name="Group 42"/>
          <p:cNvGrpSpPr>
            <a:grpSpLocks/>
          </p:cNvGrpSpPr>
          <p:nvPr/>
        </p:nvGrpSpPr>
        <p:grpSpPr bwMode="auto">
          <a:xfrm>
            <a:off x="787400" y="3124200"/>
            <a:ext cx="1054100" cy="520700"/>
            <a:chOff x="825500" y="1612900"/>
            <a:chExt cx="1054100" cy="520700"/>
          </a:xfrm>
        </p:grpSpPr>
        <p:sp>
          <p:nvSpPr>
            <p:cNvPr id="44" name="Rectangle 43"/>
            <p:cNvSpPr/>
            <p:nvPr/>
          </p:nvSpPr>
          <p:spPr>
            <a:xfrm>
              <a:off x="825500" y="1612900"/>
              <a:ext cx="1054100" cy="520700"/>
            </a:xfrm>
            <a:prstGeom prst="rect">
              <a:avLst/>
            </a:prstGeom>
            <a:solidFill>
              <a:srgbClr val="6666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defRPr/>
              </a:pPr>
              <a:r>
                <a:rPr lang="en-GB" sz="1100" dirty="0"/>
                <a:t>Learning Unit</a:t>
              </a:r>
            </a:p>
          </p:txBody>
        </p:sp>
        <p:sp>
          <p:nvSpPr>
            <p:cNvPr id="60466" name="TextBox 44"/>
            <p:cNvSpPr txBox="1">
              <a:spLocks noChangeArrowheads="1"/>
            </p:cNvSpPr>
            <p:nvPr/>
          </p:nvSpPr>
          <p:spPr bwMode="auto">
            <a:xfrm>
              <a:off x="1562100" y="1612900"/>
              <a:ext cx="317500" cy="52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0" hangingPunct="0"/>
              <a:r>
                <a:rPr lang="en-GB" sz="1800">
                  <a:solidFill>
                    <a:schemeClr val="bg1"/>
                  </a:solidFill>
                  <a:cs typeface="ＭＳ Ｐゴシック"/>
                </a:rPr>
                <a:t>n</a:t>
              </a:r>
            </a:p>
          </p:txBody>
        </p:sp>
      </p:grpSp>
      <p:sp>
        <p:nvSpPr>
          <p:cNvPr id="60433" name="TextBox 45"/>
          <p:cNvSpPr txBox="1">
            <a:spLocks noChangeArrowheads="1"/>
          </p:cNvSpPr>
          <p:nvPr/>
        </p:nvSpPr>
        <p:spPr bwMode="auto">
          <a:xfrm>
            <a:off x="1905000" y="3152775"/>
            <a:ext cx="64897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GB" sz="1600">
                <a:cs typeface="ＭＳ Ｐゴシック"/>
              </a:rPr>
              <a:t>Weekly </a:t>
            </a:r>
            <a:r>
              <a:rPr lang="en-GB" sz="1600" b="1">
                <a:cs typeface="ＭＳ Ｐゴシック"/>
              </a:rPr>
              <a:t>Learning Units: </a:t>
            </a:r>
            <a:r>
              <a:rPr lang="en-GB" sz="1600">
                <a:cs typeface="ＭＳ Ｐゴシック"/>
              </a:rPr>
              <a:t>, 2- 6 hours study time</a:t>
            </a:r>
            <a:endParaRPr lang="en-GB" sz="1600" b="1">
              <a:cs typeface="ＭＳ Ｐゴシック"/>
            </a:endParaRPr>
          </a:p>
          <a:p>
            <a:pPr eaLnBrk="0" hangingPunct="0"/>
            <a:r>
              <a:rPr lang="en-GB" sz="1600">
                <a:cs typeface="ＭＳ Ｐゴシック"/>
              </a:rPr>
              <a:t>Meaningful title, clear learning goals, end-of-unit assessment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87400" y="3810000"/>
            <a:ext cx="355600" cy="533400"/>
          </a:xfrm>
          <a:prstGeom prst="rect">
            <a:avLst/>
          </a:prstGeom>
          <a:solidFill>
            <a:srgbClr val="9999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GB" sz="1800" dirty="0"/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143000" y="3810000"/>
            <a:ext cx="355600" cy="533400"/>
          </a:xfrm>
          <a:prstGeom prst="rect">
            <a:avLst/>
          </a:prstGeom>
          <a:solidFill>
            <a:srgbClr val="9999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GB" sz="1800" dirty="0"/>
              <a:t>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98600" y="3810000"/>
            <a:ext cx="355600" cy="533400"/>
          </a:xfrm>
          <a:prstGeom prst="rect">
            <a:avLst/>
          </a:prstGeom>
          <a:solidFill>
            <a:srgbClr val="9999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n-GB" sz="1800" dirty="0"/>
              <a:t>3</a:t>
            </a:r>
          </a:p>
        </p:txBody>
      </p:sp>
      <p:sp>
        <p:nvSpPr>
          <p:cNvPr id="60443" name="TextBox 49"/>
          <p:cNvSpPr txBox="1">
            <a:spLocks noChangeArrowheads="1"/>
          </p:cNvSpPr>
          <p:nvPr/>
        </p:nvSpPr>
        <p:spPr bwMode="auto">
          <a:xfrm>
            <a:off x="1905000" y="3914775"/>
            <a:ext cx="6489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GB" sz="1600">
                <a:cs typeface="ＭＳ Ｐゴシック"/>
              </a:rPr>
              <a:t>Each with  2 or 3 self-contained </a:t>
            </a:r>
            <a:r>
              <a:rPr lang="en-GB" sz="1600" b="1">
                <a:cs typeface="ＭＳ Ｐゴシック"/>
              </a:rPr>
              <a:t>Learning</a:t>
            </a:r>
            <a:r>
              <a:rPr lang="en-GB" sz="1600">
                <a:cs typeface="ＭＳ Ｐゴシック"/>
              </a:rPr>
              <a:t> </a:t>
            </a:r>
            <a:r>
              <a:rPr lang="en-GB" sz="1600" b="1">
                <a:cs typeface="ＭＳ Ｐゴシック"/>
              </a:rPr>
              <a:t>Blocks</a:t>
            </a:r>
          </a:p>
        </p:txBody>
      </p:sp>
      <p:grpSp>
        <p:nvGrpSpPr>
          <p:cNvPr id="60444" name="Group 55"/>
          <p:cNvGrpSpPr>
            <a:grpSpLocks/>
          </p:cNvGrpSpPr>
          <p:nvPr/>
        </p:nvGrpSpPr>
        <p:grpSpPr bwMode="auto">
          <a:xfrm>
            <a:off x="787400" y="4521200"/>
            <a:ext cx="3784600" cy="939800"/>
            <a:chOff x="787400" y="4406900"/>
            <a:chExt cx="3784600" cy="939800"/>
          </a:xfrm>
        </p:grpSpPr>
        <p:sp>
          <p:nvSpPr>
            <p:cNvPr id="51" name="Rectangle 50"/>
            <p:cNvSpPr/>
            <p:nvPr/>
          </p:nvSpPr>
          <p:spPr>
            <a:xfrm>
              <a:off x="787400" y="4406900"/>
              <a:ext cx="3784600" cy="939800"/>
            </a:xfrm>
            <a:prstGeom prst="rect">
              <a:avLst/>
            </a:prstGeom>
            <a:solidFill>
              <a:srgbClr val="9999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 eaLnBrk="0" hangingPunct="0">
                <a:defRPr/>
              </a:pPr>
              <a:r>
                <a:rPr lang="en-GB" sz="1400" dirty="0"/>
                <a:t>Learning Block</a:t>
              </a:r>
            </a:p>
          </p:txBody>
        </p:sp>
        <p:sp>
          <p:nvSpPr>
            <p:cNvPr id="52" name="Pentagon 51"/>
            <p:cNvSpPr/>
            <p:nvPr/>
          </p:nvSpPr>
          <p:spPr>
            <a:xfrm>
              <a:off x="889000" y="4737100"/>
              <a:ext cx="863600" cy="4826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 eaLnBrk="0" hangingPunct="0"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Video</a:t>
              </a:r>
            </a:p>
          </p:txBody>
        </p:sp>
        <p:sp>
          <p:nvSpPr>
            <p:cNvPr id="53" name="Pentagon 52"/>
            <p:cNvSpPr/>
            <p:nvPr/>
          </p:nvSpPr>
          <p:spPr>
            <a:xfrm>
              <a:off x="1790700" y="4737100"/>
              <a:ext cx="863600" cy="4826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 eaLnBrk="0" hangingPunct="0"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Text</a:t>
              </a:r>
            </a:p>
          </p:txBody>
        </p:sp>
        <p:sp>
          <p:nvSpPr>
            <p:cNvPr id="54" name="Pentagon 53"/>
            <p:cNvSpPr/>
            <p:nvPr/>
          </p:nvSpPr>
          <p:spPr>
            <a:xfrm>
              <a:off x="2686050" y="4737100"/>
              <a:ext cx="863600" cy="4826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 eaLnBrk="0" hangingPunct="0"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Discuss</a:t>
              </a:r>
            </a:p>
          </p:txBody>
        </p:sp>
        <p:sp>
          <p:nvSpPr>
            <p:cNvPr id="55" name="Pentagon 54"/>
            <p:cNvSpPr/>
            <p:nvPr/>
          </p:nvSpPr>
          <p:spPr>
            <a:xfrm>
              <a:off x="3581400" y="4737100"/>
              <a:ext cx="863600" cy="4826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 anchorCtr="1"/>
            <a:lstStyle/>
            <a:p>
              <a:pPr algn="ctr" eaLnBrk="0" hangingPunct="0">
                <a:defRPr/>
              </a:pPr>
              <a:r>
                <a:rPr lang="en-GB" sz="1400" dirty="0">
                  <a:solidFill>
                    <a:schemeClr val="tx2">
                      <a:lumMod val="75000"/>
                    </a:schemeClr>
                  </a:solidFill>
                </a:rPr>
                <a:t>Quiz</a:t>
              </a:r>
            </a:p>
          </p:txBody>
        </p:sp>
      </p:grpSp>
      <p:sp>
        <p:nvSpPr>
          <p:cNvPr id="60445" name="TextBox 56"/>
          <p:cNvSpPr txBox="1">
            <a:spLocks noChangeArrowheads="1"/>
          </p:cNvSpPr>
          <p:nvPr/>
        </p:nvSpPr>
        <p:spPr bwMode="auto">
          <a:xfrm>
            <a:off x="4683125" y="4621213"/>
            <a:ext cx="429895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GB" sz="1600" b="1">
                <a:cs typeface="ＭＳ Ｐゴシック"/>
              </a:rPr>
              <a:t>Learning Blocks</a:t>
            </a:r>
          </a:p>
          <a:p>
            <a:pPr eaLnBrk="0" hangingPunct="0"/>
            <a:r>
              <a:rPr lang="en-GB" sz="1600">
                <a:cs typeface="ＭＳ Ｐゴシック"/>
              </a:rPr>
              <a:t>Sequence of elements</a:t>
            </a:r>
            <a:br>
              <a:rPr lang="en-GB" sz="1600">
                <a:cs typeface="ＭＳ Ｐゴシック"/>
              </a:rPr>
            </a:br>
            <a:r>
              <a:rPr lang="en-GB" sz="1600">
                <a:cs typeface="ＭＳ Ｐゴシック"/>
              </a:rPr>
              <a:t>(This is just one example)</a:t>
            </a:r>
          </a:p>
        </p:txBody>
      </p:sp>
      <p:sp>
        <p:nvSpPr>
          <p:cNvPr id="60446" name="TextBox 58"/>
          <p:cNvSpPr txBox="1">
            <a:spLocks noChangeArrowheads="1"/>
          </p:cNvSpPr>
          <p:nvPr/>
        </p:nvSpPr>
        <p:spPr bwMode="auto">
          <a:xfrm>
            <a:off x="3987800" y="2424113"/>
            <a:ext cx="4298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GB" sz="1600" b="1">
                <a:cs typeface="ＭＳ Ｐゴシック"/>
              </a:rPr>
              <a:t>miniMOOCs</a:t>
            </a:r>
            <a:r>
              <a:rPr lang="en-GB" sz="1600">
                <a:cs typeface="ＭＳ Ｐゴシック"/>
              </a:rPr>
              <a:t> have 2 or 3 Learning Units</a:t>
            </a:r>
          </a:p>
        </p:txBody>
      </p:sp>
      <p:sp>
        <p:nvSpPr>
          <p:cNvPr id="6044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7019925" y="6345238"/>
            <a:ext cx="1908175" cy="18097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74567C4-59B4-4AF0-87C8-2FE5EA46E245}" type="slidenum">
              <a:rPr lang="en-GB" sz="1400" b="0" smtClean="0">
                <a:solidFill>
                  <a:srgbClr val="FFFFFF"/>
                </a:solidFill>
                <a:latin typeface="Lucida Sans" pitchFamily="34" charset="0"/>
                <a:ea typeface="ＭＳ Ｐゴシック"/>
                <a:cs typeface="ＭＳ Ｐゴシック"/>
              </a:rPr>
              <a:pPr/>
              <a:t>25</a:t>
            </a:fld>
            <a:endParaRPr lang="en-GB" sz="1400" b="0" smtClean="0">
              <a:solidFill>
                <a:srgbClr val="FFFFFF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87338" y="1412875"/>
            <a:ext cx="4213225" cy="47164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GB" sz="1800" b="1" dirty="0" smtClean="0"/>
              <a:t>How much</a:t>
            </a:r>
            <a:r>
              <a:rPr lang="en-GB" sz="1800" dirty="0" smtClean="0"/>
              <a:t>?</a:t>
            </a:r>
          </a:p>
          <a:p>
            <a:pPr marL="285750" indent="-285750">
              <a:lnSpc>
                <a:spcPct val="7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en-GB" sz="1800" dirty="0" smtClean="0"/>
              <a:t>to spend?</a:t>
            </a:r>
          </a:p>
          <a:p>
            <a:pPr marL="285750" indent="-285750">
              <a:lnSpc>
                <a:spcPct val="70000"/>
              </a:lnSpc>
              <a:spcBef>
                <a:spcPts val="800"/>
              </a:spcBef>
              <a:buFont typeface="Arial"/>
              <a:buChar char="•"/>
              <a:defRPr/>
            </a:pPr>
            <a:r>
              <a:rPr lang="en-GB" sz="1800" dirty="0" smtClean="0"/>
              <a:t>academic time ?</a:t>
            </a:r>
          </a:p>
          <a:p>
            <a:pPr marL="736600" lvl="1" indent="-285750">
              <a:spcBef>
                <a:spcPts val="400"/>
              </a:spcBef>
              <a:buFont typeface="Arial"/>
              <a:buChar char="•"/>
              <a:defRPr/>
            </a:pPr>
            <a:r>
              <a:rPr lang="en-GB" sz="1800" dirty="0"/>
              <a:t>c</a:t>
            </a:r>
            <a:r>
              <a:rPr lang="en-GB" sz="1800" dirty="0" smtClean="0"/>
              <a:t>reating the MOOC</a:t>
            </a:r>
          </a:p>
          <a:p>
            <a:pPr marL="736600" lvl="1" indent="-285750">
              <a:spcBef>
                <a:spcPts val="400"/>
              </a:spcBef>
              <a:buFont typeface="Arial"/>
              <a:buChar char="•"/>
              <a:defRPr/>
            </a:pPr>
            <a:r>
              <a:rPr lang="en-GB" sz="1800" dirty="0" smtClean="0"/>
              <a:t>at run time</a:t>
            </a:r>
          </a:p>
          <a:p>
            <a:pPr>
              <a:buFont typeface="Wingdings" charset="0"/>
              <a:buNone/>
              <a:defRPr/>
            </a:pPr>
            <a:r>
              <a:rPr lang="en-GB" sz="1800" b="1" dirty="0" smtClean="0"/>
              <a:t>How to </a:t>
            </a:r>
            <a:r>
              <a:rPr lang="en-GB" sz="1800" dirty="0" smtClean="0"/>
              <a:t>structure the course?</a:t>
            </a:r>
          </a:p>
          <a:p>
            <a:pPr marL="285750" indent="-285750">
              <a:spcBef>
                <a:spcPts val="400"/>
              </a:spcBef>
              <a:buFont typeface="Arial"/>
              <a:buChar char="•"/>
              <a:defRPr/>
            </a:pPr>
            <a:r>
              <a:rPr lang="en-GB" sz="1800" dirty="0" smtClean="0"/>
              <a:t>pedagogic approach</a:t>
            </a:r>
            <a:endParaRPr lang="en-GB" sz="1800" dirty="0"/>
          </a:p>
          <a:p>
            <a:pPr marL="285750" indent="-285750">
              <a:spcBef>
                <a:spcPts val="400"/>
              </a:spcBef>
              <a:buFont typeface="Arial"/>
              <a:buChar char="•"/>
              <a:defRPr/>
            </a:pPr>
            <a:r>
              <a:rPr lang="en-GB" sz="1800" dirty="0"/>
              <a:t>c</a:t>
            </a:r>
            <a:r>
              <a:rPr lang="en-GB" sz="1800" dirty="0" smtClean="0"/>
              <a:t>ourse resources</a:t>
            </a:r>
          </a:p>
          <a:p>
            <a:pPr marL="736600" lvl="1" indent="-285750">
              <a:spcBef>
                <a:spcPts val="400"/>
              </a:spcBef>
              <a:buFont typeface="Arial"/>
              <a:buChar char="•"/>
              <a:defRPr/>
            </a:pPr>
            <a:r>
              <a:rPr lang="en-GB" sz="1800" dirty="0"/>
              <a:t>a</a:t>
            </a:r>
            <a:r>
              <a:rPr lang="en-GB" sz="1800" dirty="0" smtClean="0"/>
              <a:t>mount of video?</a:t>
            </a:r>
          </a:p>
          <a:p>
            <a:pPr marL="736600" lvl="1" indent="-285750">
              <a:spcBef>
                <a:spcPts val="400"/>
              </a:spcBef>
              <a:buFont typeface="Arial"/>
              <a:buChar char="•"/>
              <a:defRPr/>
            </a:pPr>
            <a:r>
              <a:rPr lang="en-GB" sz="1800" dirty="0"/>
              <a:t>c</a:t>
            </a:r>
            <a:r>
              <a:rPr lang="en-GB" sz="1800" dirty="0" smtClean="0"/>
              <a:t>reate new resources?</a:t>
            </a:r>
          </a:p>
          <a:p>
            <a:pPr marL="736600" lvl="1" indent="-285750">
              <a:spcBef>
                <a:spcPts val="400"/>
              </a:spcBef>
              <a:buFont typeface="Arial"/>
              <a:buChar char="•"/>
              <a:defRPr/>
            </a:pPr>
            <a:r>
              <a:rPr lang="en-GB" sz="1800" dirty="0"/>
              <a:t>u</a:t>
            </a:r>
            <a:r>
              <a:rPr lang="en-GB" sz="1800" dirty="0" smtClean="0"/>
              <a:t>se OER?</a:t>
            </a:r>
          </a:p>
          <a:p>
            <a:pPr>
              <a:buFont typeface="Wingdings" charset="0"/>
              <a:buNone/>
              <a:defRPr/>
            </a:pPr>
            <a:r>
              <a:rPr lang="en-GB" sz="1800" b="1" dirty="0" smtClean="0"/>
              <a:t>How to </a:t>
            </a:r>
            <a:r>
              <a:rPr lang="en-GB" sz="1800" dirty="0" smtClean="0"/>
              <a:t>deal with the fact that we can’t use the (licenced) library resources?</a:t>
            </a:r>
          </a:p>
          <a:p>
            <a:pPr>
              <a:buFont typeface="Wingdings" charset="0"/>
              <a:buNone/>
              <a:defRPr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43438" y="1412875"/>
            <a:ext cx="4213225" cy="47164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GB" sz="1800" b="1" dirty="0" smtClean="0"/>
              <a:t>How to </a:t>
            </a:r>
            <a:r>
              <a:rPr lang="en-GB" sz="1800" dirty="0" smtClean="0"/>
              <a:t>assess?</a:t>
            </a:r>
            <a:endParaRPr lang="en-GB" sz="1800" dirty="0"/>
          </a:p>
          <a:p>
            <a:pPr>
              <a:buFont typeface="Wingdings" charset="0"/>
              <a:buNone/>
              <a:defRPr/>
            </a:pPr>
            <a:r>
              <a:rPr lang="en-GB" sz="1800" b="1" dirty="0" smtClean="0"/>
              <a:t>How to </a:t>
            </a:r>
            <a:r>
              <a:rPr lang="en-GB" sz="1800" dirty="0" smtClean="0"/>
              <a:t>give feedback?</a:t>
            </a:r>
          </a:p>
          <a:p>
            <a:pPr marL="736600" lvl="1" indent="-285750">
              <a:buFont typeface="Arial"/>
              <a:buChar char="•"/>
              <a:defRPr/>
            </a:pPr>
            <a:r>
              <a:rPr lang="en-GB" sz="1800" dirty="0" smtClean="0"/>
              <a:t>Video</a:t>
            </a:r>
          </a:p>
          <a:p>
            <a:pPr marL="736600" lvl="1" indent="-285750">
              <a:buFont typeface="Arial"/>
              <a:buChar char="•"/>
              <a:defRPr/>
            </a:pPr>
            <a:r>
              <a:rPr lang="en-GB" sz="1800" dirty="0" err="1" smtClean="0"/>
              <a:t>google</a:t>
            </a:r>
            <a:r>
              <a:rPr lang="en-GB" sz="1800" dirty="0" smtClean="0"/>
              <a:t> </a:t>
            </a:r>
            <a:r>
              <a:rPr lang="en-GB" sz="1800" dirty="0"/>
              <a:t>hangouts</a:t>
            </a:r>
          </a:p>
          <a:p>
            <a:pPr marL="736600" lvl="1" indent="-285750">
              <a:buFont typeface="Arial"/>
              <a:buChar char="•"/>
              <a:defRPr/>
            </a:pPr>
            <a:r>
              <a:rPr lang="en-GB" sz="1800" dirty="0" smtClean="0"/>
              <a:t>responses </a:t>
            </a:r>
            <a:r>
              <a:rPr lang="en-GB" sz="1800" dirty="0"/>
              <a:t>to forum topics</a:t>
            </a:r>
          </a:p>
          <a:p>
            <a:pPr>
              <a:buFont typeface="Wingdings" charset="0"/>
              <a:buNone/>
              <a:defRPr/>
            </a:pPr>
            <a:r>
              <a:rPr lang="en-GB" sz="1800" b="1" dirty="0" smtClean="0"/>
              <a:t>What</a:t>
            </a:r>
            <a:r>
              <a:rPr lang="en-GB" sz="1800" dirty="0" smtClean="0"/>
              <a:t> </a:t>
            </a:r>
          </a:p>
          <a:p>
            <a:pPr marL="285750" indent="-285750">
              <a:lnSpc>
                <a:spcPct val="60000"/>
              </a:lnSpc>
              <a:buFont typeface="Arial"/>
              <a:buChar char="•"/>
              <a:defRPr/>
            </a:pPr>
            <a:r>
              <a:rPr lang="en-GB" sz="1800" dirty="0" smtClean="0"/>
              <a:t>tools to use (external?)</a:t>
            </a:r>
            <a:endParaRPr lang="en-GB" sz="1800" dirty="0"/>
          </a:p>
          <a:p>
            <a:pPr marL="285750" indent="-285750">
              <a:lnSpc>
                <a:spcPct val="60000"/>
              </a:lnSpc>
              <a:buFont typeface="Arial"/>
              <a:buChar char="•"/>
              <a:defRPr/>
            </a:pPr>
            <a:r>
              <a:rPr lang="en-GB" sz="1800" dirty="0" smtClean="0"/>
              <a:t>social </a:t>
            </a:r>
            <a:r>
              <a:rPr lang="en-GB" sz="1800" dirty="0"/>
              <a:t>media platforms </a:t>
            </a:r>
            <a:r>
              <a:rPr lang="en-GB" sz="1800" dirty="0" smtClean="0"/>
              <a:t>to use?</a:t>
            </a:r>
            <a:endParaRPr lang="en-GB" sz="1800" dirty="0"/>
          </a:p>
          <a:p>
            <a:pPr>
              <a:buFont typeface="Wingdings" charset="0"/>
              <a:buNone/>
              <a:defRPr/>
            </a:pPr>
            <a:endParaRPr lang="en-GB" sz="1600" dirty="0"/>
          </a:p>
        </p:txBody>
      </p:sp>
      <p:sp>
        <p:nvSpPr>
          <p:cNvPr id="6144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Some Decisions that need to be made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E8C9F6-ABE6-4114-8DE4-8ED37FA55DB6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26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" name="Cloud Callout 5"/>
          <p:cNvSpPr/>
          <p:nvPr/>
        </p:nvSpPr>
        <p:spPr bwMode="auto">
          <a:xfrm>
            <a:off x="4967288" y="4616450"/>
            <a:ext cx="3421062" cy="1101725"/>
          </a:xfrm>
          <a:prstGeom prst="cloudCallout">
            <a:avLst>
              <a:gd name="adj1" fmla="val -82712"/>
              <a:gd name="adj2" fmla="val 25509"/>
            </a:avLst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bIns="0">
            <a:spAutoFit/>
          </a:bodyPr>
          <a:lstStyle/>
          <a:p>
            <a:pPr algn="ctr" eaLnBrk="0" hangingPunct="0">
              <a:defRPr/>
            </a:pPr>
            <a:r>
              <a:rPr lang="en-GB" sz="1600" dirty="0">
                <a:latin typeface="Lucida Sans" charset="0"/>
                <a:ea typeface="ＭＳ Ｐゴシック" charset="0"/>
              </a:rPr>
              <a:t>So what's the role of the librarian?</a:t>
            </a:r>
          </a:p>
          <a:p>
            <a:pPr algn="ctr" eaLnBrk="0" hangingPunct="0">
              <a:defRPr/>
            </a:pPr>
            <a:endParaRPr lang="en-GB" dirty="0">
              <a:ea typeface="ＭＳ Ｐゴシック" pitchFamily="1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58775" y="1412875"/>
            <a:ext cx="8389938" cy="471646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		OERs are allowed</a:t>
            </a:r>
          </a:p>
          <a:p>
            <a:r>
              <a:rPr lang="en-GB" smtClean="0">
                <a:cs typeface="ＭＳ Ｐゴシック"/>
              </a:rPr>
              <a:t>		But high quality is required</a:t>
            </a:r>
          </a:p>
          <a:p>
            <a:endParaRPr lang="en-GB" smtClean="0">
              <a:cs typeface="ＭＳ Ｐゴシック"/>
            </a:endParaRPr>
          </a:p>
          <a:p>
            <a:endParaRPr lang="en-GB" smtClean="0">
              <a:cs typeface="ＭＳ Ｐゴシック"/>
            </a:endParaRPr>
          </a:p>
          <a:p>
            <a:endParaRPr lang="en-GB" smtClean="0">
              <a:cs typeface="ＭＳ Ｐゴシック"/>
            </a:endParaRPr>
          </a:p>
          <a:p>
            <a:endParaRPr lang="en-GB" smtClean="0">
              <a:cs typeface="ＭＳ Ｐゴシック"/>
            </a:endParaRPr>
          </a:p>
          <a:p>
            <a:r>
              <a:rPr lang="en-GB" smtClean="0">
                <a:cs typeface="ＭＳ Ｐゴシック"/>
              </a:rPr>
              <a:t>We need resources that can be accessed by </a:t>
            </a:r>
            <a:br>
              <a:rPr lang="en-GB" smtClean="0">
                <a:cs typeface="ＭＳ Ｐゴシック"/>
              </a:rPr>
            </a:br>
            <a:r>
              <a:rPr lang="en-GB" smtClean="0">
                <a:cs typeface="ＭＳ Ｐゴシック"/>
              </a:rPr>
              <a:t>anyone – not just registered students…</a:t>
            </a:r>
          </a:p>
        </p:txBody>
      </p:sp>
      <p:sp>
        <p:nvSpPr>
          <p:cNvPr id="6246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Learning Resources in MOOCs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E495FE-1643-4D8B-A6B0-733BED44AA09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27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6246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1268413"/>
            <a:ext cx="14414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492375"/>
            <a:ext cx="3278188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7513" y="1268413"/>
            <a:ext cx="2173287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58775" y="1412875"/>
            <a:ext cx="2700338" cy="471646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Who owns the work? </a:t>
            </a:r>
          </a:p>
          <a:p>
            <a:r>
              <a:rPr lang="en-GB" smtClean="0">
                <a:cs typeface="ＭＳ Ｐゴシック"/>
              </a:rPr>
              <a:t>The text book?</a:t>
            </a:r>
          </a:p>
          <a:p>
            <a:r>
              <a:rPr lang="en-GB" smtClean="0">
                <a:cs typeface="ＭＳ Ｐゴシック"/>
              </a:rPr>
              <a:t>What happens if the expert goes?</a:t>
            </a:r>
          </a:p>
          <a:p>
            <a:r>
              <a:rPr lang="en-US" smtClean="0">
                <a:cs typeface="ＭＳ Ｐゴシック"/>
              </a:rPr>
              <a:t>MOOCs will force us to sort out these issues if not already </a:t>
            </a:r>
            <a:endParaRPr lang="en-GB" smtClean="0">
              <a:cs typeface="ＭＳ Ｐゴシック"/>
            </a:endParaRPr>
          </a:p>
        </p:txBody>
      </p:sp>
      <p:sp>
        <p:nvSpPr>
          <p:cNvPr id="6349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US" smtClean="0">
                <a:cs typeface="ＭＳ Ｐゴシック"/>
              </a:rPr>
              <a:t>Ownership of Materials developed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329843-AACA-475C-9A61-1C06C05C3596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28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6349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050" y="1412875"/>
            <a:ext cx="6192838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7338" y="1412875"/>
            <a:ext cx="4213225" cy="471646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Steering Group</a:t>
            </a:r>
          </a:p>
          <a:p>
            <a:pPr lvl="1"/>
            <a:r>
              <a:rPr lang="en-GB" sz="1600" smtClean="0"/>
              <a:t>Chief Financial Officer</a:t>
            </a:r>
          </a:p>
          <a:p>
            <a:pPr lvl="1"/>
            <a:r>
              <a:rPr lang="en-GB" sz="1600" smtClean="0"/>
              <a:t>PVC Ed</a:t>
            </a:r>
          </a:p>
          <a:p>
            <a:pPr lvl="1"/>
            <a:r>
              <a:rPr lang="en-GB" sz="1600" smtClean="0"/>
              <a:t>Director of Centre of Innovation in Technologies and Education (CITE)</a:t>
            </a:r>
          </a:p>
          <a:p>
            <a:pPr lvl="1"/>
            <a:r>
              <a:rPr lang="en-GB" sz="1600" smtClean="0"/>
              <a:t>Director of Marketing and Communications</a:t>
            </a:r>
          </a:p>
          <a:p>
            <a:pPr lvl="1"/>
            <a:r>
              <a:rPr lang="en-GB" sz="1600" smtClean="0"/>
              <a:t>Director of iSolutions</a:t>
            </a:r>
          </a:p>
          <a:p>
            <a:pPr lvl="1"/>
            <a:r>
              <a:rPr lang="en-GB" sz="1600" smtClean="0"/>
              <a:t>The Librarian</a:t>
            </a:r>
          </a:p>
          <a:p>
            <a:pPr lvl="1"/>
            <a:r>
              <a:rPr lang="en-GB" sz="1600" smtClean="0"/>
              <a:t>Head of QA</a:t>
            </a:r>
          </a:p>
          <a:p>
            <a:pPr lvl="1"/>
            <a:r>
              <a:rPr lang="en-GB" sz="1600" smtClean="0"/>
              <a:t>Legal Services</a:t>
            </a:r>
          </a:p>
          <a:p>
            <a:r>
              <a:rPr lang="en-GB" smtClean="0">
                <a:cs typeface="ＭＳ Ｐゴシック"/>
              </a:rPr>
              <a:t>CITE </a:t>
            </a:r>
          </a:p>
          <a:p>
            <a:pPr lvl="1"/>
            <a:r>
              <a:rPr lang="en-GB" sz="1600" smtClean="0"/>
              <a:t>Learning design</a:t>
            </a:r>
          </a:p>
          <a:p>
            <a:pPr lvl="1"/>
            <a:r>
              <a:rPr lang="en-GB" sz="1600" smtClean="0"/>
              <a:t>Project management</a:t>
            </a:r>
          </a:p>
          <a:p>
            <a:pPr lvl="1"/>
            <a:r>
              <a:rPr lang="en-GB" sz="1600" smtClean="0"/>
              <a:t>Video and Multimedia Production  </a:t>
            </a:r>
          </a:p>
          <a:p>
            <a:pPr lvl="1"/>
            <a:endParaRPr lang="en-GB" sz="1600" smtClean="0"/>
          </a:p>
          <a:p>
            <a:pPr lvl="1"/>
            <a:endParaRPr lang="en-GB" sz="1600" smtClean="0"/>
          </a:p>
        </p:txBody>
      </p:sp>
      <p:sp>
        <p:nvSpPr>
          <p:cNvPr id="645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43438" y="1412875"/>
            <a:ext cx="4213225" cy="471646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Academic Team</a:t>
            </a:r>
          </a:p>
          <a:p>
            <a:pPr lvl="1"/>
            <a:r>
              <a:rPr lang="en-GB" sz="1600" smtClean="0"/>
              <a:t>No established model yet</a:t>
            </a:r>
          </a:p>
          <a:p>
            <a:pPr lvl="1"/>
            <a:r>
              <a:rPr lang="en-GB" sz="1600" smtClean="0"/>
              <a:t>Our Web Science MOOC is involving a team of around 12 academic staff over this summer</a:t>
            </a:r>
          </a:p>
          <a:p>
            <a:r>
              <a:rPr lang="en-GB" smtClean="0">
                <a:cs typeface="ＭＳ Ｐゴシック"/>
              </a:rPr>
              <a:t>The Library</a:t>
            </a:r>
          </a:p>
          <a:p>
            <a:pPr lvl="1"/>
            <a:r>
              <a:rPr lang="en-GB" sz="1600" smtClean="0"/>
              <a:t>Resource Discovery</a:t>
            </a:r>
          </a:p>
          <a:p>
            <a:pPr lvl="1"/>
            <a:r>
              <a:rPr lang="en-GB" sz="1600" smtClean="0"/>
              <a:t>Rights clearance</a:t>
            </a:r>
          </a:p>
          <a:p>
            <a:r>
              <a:rPr lang="en-GB" smtClean="0">
                <a:cs typeface="ＭＳ Ｐゴシック"/>
              </a:rPr>
              <a:t>Consultants</a:t>
            </a:r>
          </a:p>
          <a:p>
            <a:r>
              <a:rPr lang="en-GB" smtClean="0">
                <a:cs typeface="ＭＳ Ｐゴシック"/>
              </a:rPr>
              <a:t>Futurelearn Liaison</a:t>
            </a:r>
          </a:p>
          <a:p>
            <a:pPr lvl="1"/>
            <a:r>
              <a:rPr lang="en-GB" sz="1600" smtClean="0"/>
              <a:t>Providing training</a:t>
            </a:r>
          </a:p>
          <a:p>
            <a:pPr lvl="1"/>
            <a:r>
              <a:rPr lang="en-GB" sz="1600" smtClean="0"/>
              <a:t>Building platform</a:t>
            </a:r>
          </a:p>
          <a:p>
            <a:pPr lvl="1"/>
            <a:r>
              <a:rPr lang="en-GB" sz="1600" smtClean="0"/>
              <a:t>Pedagogic patterns</a:t>
            </a:r>
          </a:p>
          <a:p>
            <a:pPr lvl="1"/>
            <a:r>
              <a:rPr lang="en-GB" sz="1600" smtClean="0"/>
              <a:t>Contracts</a:t>
            </a:r>
          </a:p>
        </p:txBody>
      </p:sp>
      <p:sp>
        <p:nvSpPr>
          <p:cNvPr id="645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Structures</a:t>
            </a:r>
          </a:p>
          <a:p>
            <a:endParaRPr lang="en-GB" smtClean="0">
              <a:cs typeface="ＭＳ Ｐゴシック"/>
            </a:endParaRP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8BC2CF-4338-4049-A7D4-06E273A9C0C3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29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8775" y="1412875"/>
            <a:ext cx="8389938" cy="4716463"/>
          </a:xfrm>
        </p:spPr>
        <p:txBody>
          <a:bodyPr/>
          <a:lstStyle/>
          <a:p>
            <a:r>
              <a:rPr lang="en-GB" sz="4800" smtClean="0">
                <a:cs typeface="ＭＳ Ｐゴシック"/>
              </a:rPr>
              <a:t>M</a:t>
            </a:r>
            <a:r>
              <a:rPr lang="en-GB" sz="3200" smtClean="0">
                <a:cs typeface="ＭＳ Ｐゴシック"/>
              </a:rPr>
              <a:t>assive</a:t>
            </a:r>
            <a:r>
              <a:rPr lang="en-GB" smtClean="0">
                <a:cs typeface="ＭＳ Ｐゴシック"/>
              </a:rPr>
              <a:t>  - some have 10,000s registered. </a:t>
            </a:r>
          </a:p>
          <a:p>
            <a:pPr>
              <a:spcBef>
                <a:spcPts val="3000"/>
              </a:spcBef>
            </a:pPr>
            <a:r>
              <a:rPr lang="en-GB" sz="4800" smtClean="0">
                <a:cs typeface="ＭＳ Ｐゴシック"/>
              </a:rPr>
              <a:t>O</a:t>
            </a:r>
            <a:r>
              <a:rPr lang="en-GB" sz="3200" smtClean="0">
                <a:cs typeface="ＭＳ Ｐゴシック"/>
              </a:rPr>
              <a:t>pen</a:t>
            </a:r>
            <a:r>
              <a:rPr lang="en-GB" smtClean="0">
                <a:cs typeface="ＭＳ Ｐゴシック"/>
              </a:rPr>
              <a:t>  = 	free</a:t>
            </a:r>
            <a:br>
              <a:rPr lang="en-GB" smtClean="0">
                <a:cs typeface="ＭＳ Ｐゴシック"/>
              </a:rPr>
            </a:br>
            <a:r>
              <a:rPr lang="en-GB" smtClean="0">
                <a:cs typeface="ＭＳ Ｐゴシック"/>
              </a:rPr>
              <a:t>		anyone can register</a:t>
            </a:r>
          </a:p>
          <a:p>
            <a:pPr>
              <a:spcBef>
                <a:spcPts val="3000"/>
              </a:spcBef>
            </a:pPr>
            <a:r>
              <a:rPr lang="en-GB" sz="4800" smtClean="0">
                <a:cs typeface="ＭＳ Ｐゴシック"/>
              </a:rPr>
              <a:t>O</a:t>
            </a:r>
            <a:r>
              <a:rPr lang="en-GB" sz="3200" smtClean="0">
                <a:cs typeface="ＭＳ Ｐゴシック"/>
              </a:rPr>
              <a:t>nline</a:t>
            </a:r>
            <a:r>
              <a:rPr lang="en-GB" smtClean="0">
                <a:cs typeface="ＭＳ Ｐゴシック"/>
              </a:rPr>
              <a:t>  although many have a parallel blended incarnation</a:t>
            </a:r>
          </a:p>
          <a:p>
            <a:pPr>
              <a:spcBef>
                <a:spcPts val="3000"/>
              </a:spcBef>
            </a:pPr>
            <a:r>
              <a:rPr lang="en-GB" sz="4800" smtClean="0">
                <a:cs typeface="ＭＳ Ｐゴシック"/>
              </a:rPr>
              <a:t>C</a:t>
            </a:r>
            <a:r>
              <a:rPr lang="en-GB" sz="3200" smtClean="0">
                <a:cs typeface="ＭＳ Ｐゴシック"/>
              </a:rPr>
              <a:t>ourse</a:t>
            </a:r>
            <a:r>
              <a:rPr lang="en-GB" smtClean="0">
                <a:cs typeface="ＭＳ Ｐゴシック"/>
              </a:rPr>
              <a:t>  - that runs at a given time with a given cohort</a:t>
            </a:r>
            <a:br>
              <a:rPr lang="en-GB" smtClean="0">
                <a:cs typeface="ＭＳ Ｐゴシック"/>
              </a:rPr>
            </a:br>
            <a:r>
              <a:rPr lang="en-GB" smtClean="0">
                <a:cs typeface="ＭＳ Ｐゴシック"/>
              </a:rPr>
              <a:t>		(but not necessarily accredited for anything)</a:t>
            </a:r>
          </a:p>
          <a:p>
            <a:r>
              <a:rPr lang="en-GB" smtClean="0">
                <a:cs typeface="ＭＳ Ｐゴシック"/>
              </a:rPr>
              <a:t> - </a:t>
            </a:r>
          </a:p>
        </p:txBody>
      </p:sp>
      <p:sp>
        <p:nvSpPr>
          <p:cNvPr id="3277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What is a MOOC?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DCD3C1-E07F-4947-A07F-F557CA4E8FC9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3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" name="Rectangular Callout 1"/>
          <p:cNvSpPr/>
          <p:nvPr/>
        </p:nvSpPr>
        <p:spPr bwMode="auto">
          <a:xfrm>
            <a:off x="5543550" y="4760913"/>
            <a:ext cx="3024188" cy="354012"/>
          </a:xfrm>
          <a:prstGeom prst="wedgeRectCallout">
            <a:avLst>
              <a:gd name="adj1" fmla="val -99627"/>
              <a:gd name="adj2" fmla="val 13630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Different to OERs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4"/>
          <p:cNvSpPr>
            <a:spLocks noGrp="1"/>
          </p:cNvSpPr>
          <p:nvPr>
            <p:ph type="ctrTitle"/>
          </p:nvPr>
        </p:nvSpPr>
        <p:spPr>
          <a:xfrm>
            <a:off x="1943100" y="3249613"/>
            <a:ext cx="6770688" cy="2916237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The Changing Face of MOOCs</a:t>
            </a:r>
          </a:p>
        </p:txBody>
      </p:sp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FE3588-6E27-41C2-A400-FD0C7E335C13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30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58775" y="1412875"/>
            <a:ext cx="8389938" cy="4716463"/>
          </a:xfrm>
        </p:spPr>
        <p:txBody>
          <a:bodyPr/>
          <a:lstStyle/>
          <a:p>
            <a:endParaRPr lang="en-GB" sz="1600" smtClean="0">
              <a:cs typeface="ＭＳ Ｐゴシック"/>
            </a:endParaRPr>
          </a:p>
          <a:p>
            <a:endParaRPr lang="en-GB" smtClean="0">
              <a:cs typeface="ＭＳ Ｐゴシック"/>
            </a:endParaRPr>
          </a:p>
        </p:txBody>
      </p:sp>
      <p:sp>
        <p:nvSpPr>
          <p:cNvPr id="66562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Are MOOCs just stand alone reputational enhancement?</a:t>
            </a:r>
          </a:p>
          <a:p>
            <a:endParaRPr lang="en-GB" smtClean="0">
              <a:cs typeface="ＭＳ Ｐゴシック"/>
            </a:endParaRPr>
          </a:p>
          <a:p>
            <a:r>
              <a:rPr lang="en-GB" smtClean="0">
                <a:cs typeface="ＭＳ Ｐゴシック"/>
              </a:rPr>
              <a:t>We are in a time of rapid change…</a:t>
            </a:r>
          </a:p>
          <a:p>
            <a:r>
              <a:rPr lang="en-GB" smtClean="0">
                <a:cs typeface="ＭＳ Ｐゴシック"/>
              </a:rPr>
              <a:t>The dialogue now is about MOOCs as part of the eLearning Spectrum</a:t>
            </a:r>
          </a:p>
          <a:p>
            <a:r>
              <a:rPr lang="en-GB" smtClean="0">
                <a:cs typeface="ＭＳ Ｐゴシック"/>
              </a:rPr>
              <a:t>Authentic Assessments leading to credit are now being offered </a:t>
            </a:r>
          </a:p>
          <a:p>
            <a:r>
              <a:rPr lang="en-GB" smtClean="0">
                <a:cs typeface="ＭＳ Ｐゴシック"/>
              </a:rPr>
              <a:t>The QAA want part of the action</a:t>
            </a:r>
          </a:p>
          <a:p>
            <a:r>
              <a:rPr lang="en-GB" smtClean="0">
                <a:cs typeface="ＭＳ Ｐゴシック"/>
              </a:rPr>
              <a:t>The Policy wonks talk of MOOCs as part of the unbundling of the university</a:t>
            </a:r>
          </a:p>
          <a:p>
            <a:r>
              <a:rPr lang="en-GB" smtClean="0">
                <a:cs typeface="ＭＳ Ｐゴシック"/>
              </a:rPr>
              <a:t> </a:t>
            </a:r>
          </a:p>
          <a:p>
            <a:endParaRPr lang="en-GB" smtClean="0">
              <a:cs typeface="ＭＳ Ｐゴシック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CDF9E6-5B17-4277-AEE5-29142D62CDB7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31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MOOCs in campus based learning</a:t>
            </a:r>
          </a:p>
          <a:p>
            <a:endParaRPr lang="en-GB" smtClean="0">
              <a:cs typeface="ＭＳ Ｐゴシック"/>
            </a:endParaRPr>
          </a:p>
        </p:txBody>
      </p:sp>
      <p:sp>
        <p:nvSpPr>
          <p:cNvPr id="67586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17A613-B294-42E7-A935-B7FF364CC9FA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32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23963" y="2816225"/>
            <a:ext cx="6443662" cy="187325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bIns="0">
            <a:spAutoFit/>
          </a:bodyPr>
          <a:lstStyle/>
          <a:p>
            <a:pPr algn="ctr" eaLnBrk="0" hangingPunct="0">
              <a:defRPr/>
            </a:pPr>
            <a:endParaRPr lang="en-GB">
              <a:ea typeface="ＭＳ Ｐゴシック" pitchFamily="16" charset="-128"/>
            </a:endParaRP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3024188" y="2816225"/>
            <a:ext cx="2411412" cy="14414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accent2"/>
            </a:solidFill>
            <a:round/>
            <a:headEnd/>
            <a:tailEnd/>
          </a:ln>
        </p:spPr>
        <p:txBody>
          <a:bodyPr bIns="0">
            <a:spAutoFit/>
          </a:bodyPr>
          <a:lstStyle/>
          <a:p>
            <a:pPr algn="ctr" eaLnBrk="0" hangingPunct="0"/>
            <a:endParaRPr lang="en-US">
              <a:cs typeface="ＭＳ Ｐゴシック"/>
            </a:endParaRPr>
          </a:p>
        </p:txBody>
      </p:sp>
      <p:sp>
        <p:nvSpPr>
          <p:cNvPr id="67589" name="Right Arrow 6"/>
          <p:cNvSpPr>
            <a:spLocks noChangeArrowheads="1"/>
          </p:cNvSpPr>
          <p:nvPr/>
        </p:nvSpPr>
        <p:spPr bwMode="auto">
          <a:xfrm>
            <a:off x="2987675" y="2205038"/>
            <a:ext cx="2484438" cy="323850"/>
          </a:xfrm>
          <a:prstGeom prst="rightArrow">
            <a:avLst>
              <a:gd name="adj1" fmla="val 50000"/>
              <a:gd name="adj2" fmla="val 50043"/>
            </a:avLst>
          </a:prstGeom>
          <a:solidFill>
            <a:schemeClr val="accent1"/>
          </a:solidFill>
          <a:ln w="12700" algn="ctr">
            <a:solidFill>
              <a:schemeClr val="accent2"/>
            </a:solidFill>
            <a:round/>
            <a:headEnd/>
            <a:tailEnd/>
          </a:ln>
        </p:spPr>
        <p:txBody>
          <a:bodyPr wrap="none" bIns="0">
            <a:spAutoFit/>
          </a:bodyPr>
          <a:lstStyle/>
          <a:p>
            <a:pPr algn="ctr" eaLnBrk="0" hangingPunct="0"/>
            <a:endParaRPr lang="en-US">
              <a:cs typeface="ＭＳ Ｐゴシック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258888" y="4976813"/>
            <a:ext cx="6481762" cy="396875"/>
          </a:xfrm>
          <a:prstGeom prst="rightArrow">
            <a:avLst/>
          </a:prstGeom>
          <a:solidFill>
            <a:schemeClr val="tx1">
              <a:lumMod val="20000"/>
              <a:lumOff val="80000"/>
            </a:schemeClr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GB">
              <a:ea typeface="ＭＳ Ｐゴシック" pitchFamily="16" charset="-128"/>
            </a:endParaRPr>
          </a:p>
        </p:txBody>
      </p:sp>
      <p:sp>
        <p:nvSpPr>
          <p:cNvPr id="67591" name="TextBox 8"/>
          <p:cNvSpPr txBox="1">
            <a:spLocks noChangeArrowheads="1"/>
          </p:cNvSpPr>
          <p:nvPr/>
        </p:nvSpPr>
        <p:spPr bwMode="auto">
          <a:xfrm>
            <a:off x="2663825" y="1773238"/>
            <a:ext cx="3178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>
                <a:cs typeface="ＭＳ Ｐゴシック"/>
              </a:rPr>
              <a:t>External non-paying MOOCers</a:t>
            </a:r>
          </a:p>
        </p:txBody>
      </p:sp>
      <p:sp>
        <p:nvSpPr>
          <p:cNvPr id="67592" name="TextBox 9"/>
          <p:cNvSpPr txBox="1">
            <a:spLocks noChangeArrowheads="1"/>
          </p:cNvSpPr>
          <p:nvPr/>
        </p:nvSpPr>
        <p:spPr bwMode="auto">
          <a:xfrm>
            <a:off x="3671888" y="3249613"/>
            <a:ext cx="10747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solidFill>
                  <a:srgbClr val="FFFFFF"/>
                </a:solidFill>
                <a:cs typeface="ＭＳ Ｐゴシック"/>
              </a:rPr>
              <a:t>MOOC</a:t>
            </a:r>
          </a:p>
        </p:txBody>
      </p:sp>
      <p:sp>
        <p:nvSpPr>
          <p:cNvPr id="67593" name="TextBox 11"/>
          <p:cNvSpPr txBox="1">
            <a:spLocks noChangeArrowheads="1"/>
          </p:cNvSpPr>
          <p:nvPr/>
        </p:nvSpPr>
        <p:spPr bwMode="auto">
          <a:xfrm>
            <a:off x="3419475" y="5481638"/>
            <a:ext cx="1765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>
                <a:cs typeface="ＭＳ Ｐゴシック"/>
              </a:rPr>
              <a:t>Paying Students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Berkley Scratch Course</a:t>
            </a:r>
            <a:r>
              <a:rPr lang="en-GB" sz="1600" smtClean="0">
                <a:cs typeface="ＭＳ Ｐゴシック"/>
              </a:rPr>
              <a:t>- shows F2F and MOOC version of course</a:t>
            </a:r>
          </a:p>
        </p:txBody>
      </p:sp>
      <p:sp>
        <p:nvSpPr>
          <p:cNvPr id="68610" name="Slide Number Placeholder 3"/>
          <p:cNvSpPr>
            <a:spLocks noGrp="1"/>
          </p:cNvSpPr>
          <p:nvPr>
            <p:ph type="sldNum" sz="quarter" idx="1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791694-883E-412F-AE0C-DCD2B7604D9E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33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6861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68400"/>
            <a:ext cx="91440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TextBox 1"/>
          <p:cNvSpPr txBox="1">
            <a:spLocks noChangeArrowheads="1"/>
          </p:cNvSpPr>
          <p:nvPr/>
        </p:nvSpPr>
        <p:spPr bwMode="auto">
          <a:xfrm>
            <a:off x="4067175" y="5913438"/>
            <a:ext cx="4430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>
                <a:cs typeface="ＭＳ Ｐゴシック"/>
              </a:rPr>
              <a:t>http://inst.eecs.berkeley.edu/~cs10/fa12/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Fully accredited programmes offered as MOOCs</a:t>
            </a:r>
          </a:p>
          <a:p>
            <a:endParaRPr lang="en-GB" smtClean="0">
              <a:cs typeface="ＭＳ Ｐゴシック"/>
            </a:endParaRPr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E84607-98D9-41B5-9C13-76D121E20364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34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70659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238" y="1304925"/>
            <a:ext cx="83883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Articulated Degrees</a:t>
            </a:r>
          </a:p>
        </p:txBody>
      </p:sp>
      <p:sp>
        <p:nvSpPr>
          <p:cNvPr id="71682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2D03B1-8332-4C32-837A-8508417B2CD1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35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58775" y="3213100"/>
            <a:ext cx="1296988" cy="1223963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bIns="0" anchor="ctr"/>
          <a:lstStyle/>
          <a:p>
            <a:pPr algn="ctr" eaLnBrk="0" hangingPunct="0">
              <a:defRPr/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F2F </a:t>
            </a:r>
          </a:p>
          <a:p>
            <a:pPr algn="ctr" eaLnBrk="0" hangingPunct="0">
              <a:defRPr/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Module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051050" y="3213100"/>
            <a:ext cx="1368425" cy="11874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bIns="0" anchor="ctr"/>
          <a:lstStyle/>
          <a:p>
            <a:pPr algn="ctr" eaLnBrk="0" hangingPunct="0">
              <a:defRPr/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MOOC at Stanford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816350" y="3213100"/>
            <a:ext cx="1368425" cy="11874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bIns="0" anchor="ctr"/>
          <a:lstStyle/>
          <a:p>
            <a:pPr algn="ctr" eaLnBrk="0" hangingPunct="0">
              <a:defRPr/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OU</a:t>
            </a:r>
          </a:p>
          <a:p>
            <a:pPr algn="ctr" eaLnBrk="0" hangingPunct="0">
              <a:defRPr/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Module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5688013" y="3213100"/>
            <a:ext cx="1368425" cy="11874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bIns="0" anchor="ctr"/>
          <a:lstStyle/>
          <a:p>
            <a:pPr algn="ctr" eaLnBrk="0" hangingPunct="0">
              <a:defRPr/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MOOC at </a:t>
            </a:r>
            <a:r>
              <a:rPr lang="en-GB" sz="2000" dirty="0" err="1">
                <a:solidFill>
                  <a:schemeClr val="tx1"/>
                </a:solidFill>
                <a:cs typeface="Arial" charset="0"/>
              </a:rPr>
              <a:t>Soton</a:t>
            </a:r>
            <a:endParaRPr lang="en-GB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451725" y="3176588"/>
            <a:ext cx="1512888" cy="1223962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bIns="0" anchor="ctr"/>
          <a:lstStyle/>
          <a:p>
            <a:pPr algn="ctr" eaLnBrk="0" hangingPunct="0">
              <a:defRPr/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Capstone</a:t>
            </a:r>
          </a:p>
          <a:p>
            <a:pPr algn="ctr" eaLnBrk="0" hangingPunct="0">
              <a:defRPr/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Project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395288" y="1989138"/>
            <a:ext cx="8461375" cy="8636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bIns="0"/>
          <a:lstStyle/>
          <a:p>
            <a:pPr algn="ctr" eaLnBrk="0" hangingPunct="0">
              <a:defRPr/>
            </a:pPr>
            <a:r>
              <a:rPr lang="en-GB" sz="2000" dirty="0">
                <a:solidFill>
                  <a:schemeClr val="tx1"/>
                </a:solidFill>
                <a:cs typeface="Arial" charset="0"/>
              </a:rPr>
              <a:t>Degree 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58775" y="1412875"/>
            <a:ext cx="8389938" cy="4716463"/>
          </a:xfrm>
        </p:spPr>
        <p:txBody>
          <a:bodyPr/>
          <a:lstStyle/>
          <a:p>
            <a:endParaRPr lang="en-US" smtClean="0">
              <a:cs typeface="ＭＳ Ｐゴシック"/>
            </a:endParaRPr>
          </a:p>
        </p:txBody>
      </p:sp>
      <p:sp>
        <p:nvSpPr>
          <p:cNvPr id="7270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For profit offerings 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AC7EAF-1746-42F7-9CF7-6E05F8AFC5B4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36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7270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3968750"/>
            <a:ext cx="395922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538538"/>
            <a:ext cx="435610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376363"/>
            <a:ext cx="388778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484313"/>
            <a:ext cx="392430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87338" y="1412875"/>
            <a:ext cx="4213225" cy="4716463"/>
          </a:xfrm>
        </p:spPr>
        <p:txBody>
          <a:bodyPr/>
          <a:lstStyle/>
          <a:p>
            <a:endParaRPr lang="en-GB" smtClean="0">
              <a:cs typeface="ＭＳ Ｐゴシック"/>
            </a:endParaRPr>
          </a:p>
          <a:p>
            <a:endParaRPr lang="en-GB" smtClean="0">
              <a:cs typeface="ＭＳ Ｐゴシック"/>
            </a:endParaRPr>
          </a:p>
          <a:p>
            <a:endParaRPr lang="en-GB" smtClean="0">
              <a:cs typeface="ＭＳ Ｐゴシック"/>
            </a:endParaRPr>
          </a:p>
          <a:p>
            <a:endParaRPr lang="en-GB" smtClean="0">
              <a:cs typeface="ＭＳ Ｐゴシック"/>
            </a:endParaRPr>
          </a:p>
          <a:p>
            <a:endParaRPr lang="en-GB" smtClean="0">
              <a:cs typeface="ＭＳ Ｐゴシック"/>
            </a:endParaRPr>
          </a:p>
          <a:p>
            <a:endParaRPr lang="en-GB" smtClean="0">
              <a:cs typeface="ＭＳ Ｐゴシック"/>
            </a:endParaRPr>
          </a:p>
          <a:p>
            <a:r>
              <a:rPr lang="en-GB" smtClean="0">
                <a:cs typeface="ＭＳ Ｐゴシック"/>
              </a:rPr>
              <a:t>When employers accept on-line certification then things will really change</a:t>
            </a:r>
          </a:p>
          <a:p>
            <a:endParaRPr lang="en-GB" smtClean="0">
              <a:cs typeface="ＭＳ Ｐゴシック"/>
            </a:endParaRPr>
          </a:p>
        </p:txBody>
      </p:sp>
      <p:sp>
        <p:nvSpPr>
          <p:cNvPr id="7373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438" y="1412875"/>
            <a:ext cx="4213225" cy="471646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There will be many other options than “boarding school degrees”</a:t>
            </a:r>
          </a:p>
          <a:p>
            <a:endParaRPr lang="en-GB" smtClean="0">
              <a:cs typeface="ＭＳ Ｐゴシック"/>
            </a:endParaRPr>
          </a:p>
          <a:p>
            <a:endParaRPr lang="en-GB" smtClean="0">
              <a:cs typeface="ＭＳ Ｐゴシック"/>
            </a:endParaRPr>
          </a:p>
        </p:txBody>
      </p:sp>
      <p:sp>
        <p:nvSpPr>
          <p:cNvPr id="7373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Final Thoughts from yesterdays Westminster Forum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2D0BB9-BA6D-4C65-B80A-4FDA500523C0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37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7373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9950" y="2312988"/>
            <a:ext cx="36861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Box 6"/>
          <p:cNvSpPr txBox="1">
            <a:spLocks noChangeArrowheads="1"/>
          </p:cNvSpPr>
          <p:nvPr/>
        </p:nvSpPr>
        <p:spPr bwMode="auto">
          <a:xfrm>
            <a:off x="4570413" y="4724400"/>
            <a:ext cx="4573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>
                <a:cs typeface="ＭＳ Ｐゴシック"/>
              </a:rPr>
              <a:t>HE for non-traditional students  and for CPD</a:t>
            </a:r>
          </a:p>
        </p:txBody>
      </p:sp>
      <p:pic>
        <p:nvPicPr>
          <p:cNvPr id="7373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592263"/>
            <a:ext cx="32385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4"/>
          <p:cNvSpPr>
            <a:spLocks noGrp="1"/>
          </p:cNvSpPr>
          <p:nvPr>
            <p:ph type="ctrTitle"/>
          </p:nvPr>
        </p:nvSpPr>
        <p:spPr>
          <a:xfrm>
            <a:off x="1943100" y="2457450"/>
            <a:ext cx="6770688" cy="2916238"/>
          </a:xfrm>
        </p:spPr>
        <p:txBody>
          <a:bodyPr/>
          <a:lstStyle/>
          <a:p>
            <a:r>
              <a:rPr lang="en-US" smtClean="0">
                <a:cs typeface="ＭＳ Ｐゴシック"/>
              </a:rPr>
              <a:t>Thank you</a:t>
            </a:r>
            <a:br>
              <a:rPr lang="en-US" smtClean="0">
                <a:cs typeface="ＭＳ Ｐゴシック"/>
              </a:rPr>
            </a:br>
            <a:r>
              <a:rPr lang="en-US" smtClean="0">
                <a:cs typeface="ＭＳ Ｐゴシック"/>
              </a:rPr>
              <a:t/>
            </a:r>
            <a:br>
              <a:rPr lang="en-US" smtClean="0">
                <a:cs typeface="ＭＳ Ｐゴシック"/>
              </a:rPr>
            </a:br>
            <a:r>
              <a:rPr lang="en-US" smtClean="0">
                <a:cs typeface="ＭＳ Ｐゴシック"/>
              </a:rPr>
              <a:t>Any Questions?</a:t>
            </a:r>
            <a:br>
              <a:rPr lang="en-US" smtClean="0">
                <a:cs typeface="ＭＳ Ｐゴシック"/>
              </a:rPr>
            </a:br>
            <a:r>
              <a:rPr lang="en-US" smtClean="0">
                <a:cs typeface="ＭＳ Ｐゴシック"/>
              </a:rPr>
              <a:t/>
            </a:r>
            <a:br>
              <a:rPr lang="en-US" smtClean="0">
                <a:cs typeface="ＭＳ Ｐゴシック"/>
              </a:rPr>
            </a:br>
            <a:r>
              <a:rPr lang="en-US" sz="2400" smtClean="0">
                <a:cs typeface="ＭＳ Ｐゴシック"/>
              </a:rPr>
              <a:t>Hugh Davis:  hcd@soton.ac.uk</a:t>
            </a:r>
            <a:br>
              <a:rPr lang="en-US" sz="2400" smtClean="0">
                <a:cs typeface="ＭＳ Ｐゴシック"/>
              </a:rPr>
            </a:br>
            <a:r>
              <a:rPr lang="en-US" sz="2400" smtClean="0">
                <a:cs typeface="ＭＳ Ｐゴシック"/>
              </a:rPr>
              <a:t>users.ecs.soton.ac.uk/hcd</a:t>
            </a:r>
          </a:p>
        </p:txBody>
      </p:sp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2DD5280-7D71-4D4F-91E6-36F83F19E145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38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7338" y="1412875"/>
            <a:ext cx="4213225" cy="4716463"/>
          </a:xfrm>
        </p:spPr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en-GB" dirty="0"/>
              <a:t>Many short </a:t>
            </a:r>
            <a:r>
              <a:rPr lang="en-GB" dirty="0" smtClean="0"/>
              <a:t>videos</a:t>
            </a:r>
            <a:endParaRPr lang="en-GB" dirty="0"/>
          </a:p>
          <a:p>
            <a:pPr marL="1152525" lvl="1" indent="-342900">
              <a:buFont typeface="Arial"/>
              <a:buChar char="•"/>
              <a:defRPr/>
            </a:pPr>
            <a:r>
              <a:rPr lang="en-GB" sz="1800" dirty="0"/>
              <a:t>Some talking heads</a:t>
            </a:r>
          </a:p>
          <a:p>
            <a:pPr marL="1152525" lvl="1" indent="-342900">
              <a:buFont typeface="Arial"/>
              <a:buChar char="•"/>
              <a:defRPr/>
            </a:pPr>
            <a:r>
              <a:rPr lang="en-GB" sz="1800" dirty="0"/>
              <a:t>Some “worked examples”</a:t>
            </a:r>
          </a:p>
          <a:p>
            <a:pPr marL="1152525" lvl="1" indent="-342900">
              <a:buFont typeface="Arial"/>
              <a:buChar char="•"/>
              <a:defRPr/>
            </a:pPr>
            <a:r>
              <a:rPr lang="en-GB" sz="1800" dirty="0"/>
              <a:t>Some experiments etc.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dirty="0"/>
              <a:t>On-line papers etc</a:t>
            </a:r>
            <a:r>
              <a:rPr lang="en-GB" dirty="0" smtClean="0"/>
              <a:t>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dirty="0" smtClean="0"/>
              <a:t>Discussion forums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dirty="0" smtClean="0"/>
              <a:t>On-line activities</a:t>
            </a:r>
            <a:endParaRPr lang="en-GB" dirty="0"/>
          </a:p>
          <a:p>
            <a:pPr marL="342900" indent="-342900">
              <a:buFont typeface="Arial"/>
              <a:buChar char="•"/>
              <a:defRPr/>
            </a:pPr>
            <a:r>
              <a:rPr lang="en-GB" dirty="0"/>
              <a:t>Formative assessments</a:t>
            </a:r>
          </a:p>
          <a:p>
            <a:pPr>
              <a:buFont typeface="Wingdings" charset="0"/>
              <a:buNone/>
              <a:defRPr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43438" y="1412875"/>
            <a:ext cx="4213225" cy="47164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GB" dirty="0" smtClean="0"/>
              <a:t>Assessment (and feedback) will </a:t>
            </a:r>
            <a:r>
              <a:rPr lang="en-GB" dirty="0"/>
              <a:t>n</a:t>
            </a:r>
            <a:r>
              <a:rPr lang="en-GB" dirty="0" smtClean="0"/>
              <a:t>eed </a:t>
            </a:r>
            <a:r>
              <a:rPr lang="en-GB" dirty="0"/>
              <a:t>to be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dirty="0"/>
              <a:t>Objective (multiple choice </a:t>
            </a:r>
            <a:r>
              <a:rPr lang="en-GB" dirty="0" smtClean="0"/>
              <a:t>etc.)</a:t>
            </a:r>
            <a:endParaRPr lang="en-GB" dirty="0"/>
          </a:p>
          <a:p>
            <a:pPr marL="342900" indent="-342900">
              <a:buFont typeface="Arial"/>
              <a:buChar char="•"/>
              <a:defRPr/>
            </a:pPr>
            <a:r>
              <a:rPr lang="en-GB" dirty="0"/>
              <a:t>Peer </a:t>
            </a:r>
            <a:r>
              <a:rPr lang="en-GB" dirty="0" smtClean="0"/>
              <a:t>review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GB" dirty="0" smtClean="0"/>
              <a:t>Self evaluation</a:t>
            </a:r>
          </a:p>
          <a:p>
            <a:pPr>
              <a:buFont typeface="Wingdings" charset="0"/>
              <a:buNone/>
              <a:defRPr/>
            </a:pPr>
            <a:endParaRPr lang="en-GB" dirty="0" smtClean="0"/>
          </a:p>
          <a:p>
            <a:pPr>
              <a:buFont typeface="Wingdings" charset="0"/>
              <a:buNone/>
              <a:defRPr/>
            </a:pPr>
            <a:r>
              <a:rPr lang="en-GB" dirty="0" smtClean="0"/>
              <a:t>Learning Design Workflow and Learning Analytics are central</a:t>
            </a:r>
            <a:endParaRPr lang="en-GB" dirty="0"/>
          </a:p>
          <a:p>
            <a:pPr>
              <a:buFont typeface="Wingdings" charset="0"/>
              <a:buNone/>
              <a:defRPr/>
            </a:pPr>
            <a:r>
              <a:rPr lang="en-GB" dirty="0" smtClean="0"/>
              <a:t>The emphasis must be on the student as a self-motivated learner.</a:t>
            </a:r>
          </a:p>
          <a:p>
            <a:pPr marL="342900" indent="-342900">
              <a:buFont typeface="Arial"/>
              <a:buChar char="•"/>
              <a:defRPr/>
            </a:pPr>
            <a:endParaRPr lang="en-GB" dirty="0"/>
          </a:p>
          <a:p>
            <a:pPr>
              <a:buFont typeface="Wingdings" charset="0"/>
              <a:buNone/>
              <a:defRPr/>
            </a:pPr>
            <a:endParaRPr lang="en-GB" dirty="0"/>
          </a:p>
        </p:txBody>
      </p:sp>
      <p:sp>
        <p:nvSpPr>
          <p:cNvPr id="3379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b="1" smtClean="0">
                <a:cs typeface="ＭＳ Ｐゴシック"/>
              </a:rPr>
              <a:t>Most Courses consist of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6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B1D55E-641F-4678-92C3-42DCEFFA7E3B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4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4"/>
          <p:cNvSpPr>
            <a:spLocks noGrp="1"/>
          </p:cNvSpPr>
          <p:nvPr>
            <p:ph type="ctrTitle"/>
          </p:nvPr>
        </p:nvSpPr>
        <p:spPr>
          <a:xfrm>
            <a:off x="1943100" y="3249613"/>
            <a:ext cx="6770688" cy="2916237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Why MOOC?</a:t>
            </a: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8FA71D-A246-46B3-9880-DA625376CBDB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5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8775" y="1376363"/>
            <a:ext cx="8785225" cy="471646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GB" smtClean="0">
                <a:cs typeface="ＭＳ Ｐゴシック"/>
              </a:rPr>
              <a:t>enhance reputation</a:t>
            </a:r>
          </a:p>
          <a:p>
            <a:pPr marL="342900" indent="-342900">
              <a:buFont typeface="Arial" charset="0"/>
              <a:buChar char="•"/>
            </a:pPr>
            <a:r>
              <a:rPr lang="en-GB" smtClean="0">
                <a:cs typeface="ＭＳ Ｐゴシック"/>
              </a:rPr>
              <a:t>boost recruitment</a:t>
            </a:r>
          </a:p>
          <a:p>
            <a:pPr marL="342900" indent="-342900">
              <a:buFont typeface="Arial" charset="0"/>
              <a:buChar char="•"/>
            </a:pPr>
            <a:r>
              <a:rPr lang="en-GB" smtClean="0">
                <a:cs typeface="ＭＳ Ｐゴシック"/>
              </a:rPr>
              <a:t>provide a public service </a:t>
            </a:r>
          </a:p>
          <a:p>
            <a:pPr marL="342900" indent="-342900">
              <a:buFont typeface="Arial" charset="0"/>
              <a:buChar char="•"/>
            </a:pPr>
            <a:r>
              <a:rPr lang="en-GB" smtClean="0">
                <a:cs typeface="ＭＳ Ｐゴシック"/>
              </a:rPr>
              <a:t>create more flexible routes for entry </a:t>
            </a:r>
          </a:p>
          <a:p>
            <a:pPr marL="342900" indent="-342900">
              <a:buFont typeface="Arial" charset="0"/>
              <a:buChar char="•"/>
            </a:pPr>
            <a:r>
              <a:rPr lang="en-GB" smtClean="0">
                <a:cs typeface="ＭＳ Ｐゴシック"/>
              </a:rPr>
              <a:t>explore new markets</a:t>
            </a:r>
          </a:p>
          <a:p>
            <a:pPr marL="342900" indent="-342900">
              <a:buFont typeface="Arial" charset="0"/>
              <a:buChar char="•"/>
            </a:pPr>
            <a:r>
              <a:rPr lang="en-GB" smtClean="0">
                <a:cs typeface="ＭＳ Ｐゴシック"/>
              </a:rPr>
              <a:t>support collaborative provision</a:t>
            </a:r>
          </a:p>
          <a:p>
            <a:pPr marL="342900" indent="-342900">
              <a:buFont typeface="Arial" charset="0"/>
              <a:buChar char="•"/>
            </a:pPr>
            <a:r>
              <a:rPr lang="en-GB" smtClean="0">
                <a:cs typeface="ＭＳ Ｐゴシック"/>
              </a:rPr>
              <a:t>improve on-line capability</a:t>
            </a:r>
          </a:p>
          <a:p>
            <a:pPr marL="342900" indent="-342900">
              <a:buFont typeface="Arial" charset="0"/>
              <a:buChar char="•"/>
            </a:pPr>
            <a:r>
              <a:rPr lang="en-GB" smtClean="0">
                <a:cs typeface="ＭＳ Ｐゴシック"/>
              </a:rPr>
              <a:t>enable us to become more agile and flexible</a:t>
            </a:r>
          </a:p>
        </p:txBody>
      </p:sp>
      <p:sp>
        <p:nvSpPr>
          <p:cNvPr id="3584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Motivations for making MOOCs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910AB3E-9262-4CB1-B06B-1FE8432CE3A9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6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584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0225" y="1268413"/>
            <a:ext cx="35337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4616450"/>
            <a:ext cx="2197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New Markets</a:t>
            </a:r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1C0E5B-6C23-46ED-8001-2DDDF2C7FA6D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7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951163" y="2097088"/>
            <a:ext cx="2089150" cy="25923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bIns="0">
            <a:spAutoFit/>
          </a:bodyPr>
          <a:lstStyle/>
          <a:p>
            <a:pPr algn="ctr" eaLnBrk="0" hangingPunct="0">
              <a:defRPr/>
            </a:pPr>
            <a:endParaRPr lang="en-GB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68313" y="2097088"/>
            <a:ext cx="2087562" cy="25923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bIns="0">
            <a:spAutoFit/>
          </a:bodyPr>
          <a:lstStyle/>
          <a:p>
            <a:pPr algn="ctr" eaLnBrk="0" hangingPunct="0">
              <a:defRPr/>
            </a:pPr>
            <a:endParaRPr lang="en-GB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863600" y="2636838"/>
            <a:ext cx="12636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>
                <a:cs typeface="ＭＳ Ｐゴシック"/>
              </a:rPr>
              <a:t>Informal </a:t>
            </a:r>
          </a:p>
          <a:p>
            <a:pPr algn="ctr" eaLnBrk="0" hangingPunct="0"/>
            <a:r>
              <a:rPr lang="en-GB" sz="2000">
                <a:cs typeface="ＭＳ Ｐゴシック"/>
              </a:rPr>
              <a:t>Learning</a:t>
            </a:r>
          </a:p>
          <a:p>
            <a:pPr algn="ctr" eaLnBrk="0" hangingPunct="0"/>
            <a:endParaRPr lang="en-GB" sz="1600">
              <a:cs typeface="ＭＳ Ｐゴシック"/>
            </a:endParaRPr>
          </a:p>
          <a:p>
            <a:pPr algn="ctr" eaLnBrk="0" hangingPunct="0"/>
            <a:r>
              <a:rPr lang="en-GB" sz="1600">
                <a:cs typeface="ＭＳ Ｐゴシック"/>
              </a:rPr>
              <a:t>YouTube,</a:t>
            </a:r>
          </a:p>
          <a:p>
            <a:pPr algn="ctr" eaLnBrk="0" hangingPunct="0"/>
            <a:r>
              <a:rPr lang="en-GB" sz="1600">
                <a:cs typeface="ＭＳ Ｐゴシック"/>
              </a:rPr>
              <a:t>iTunesU</a:t>
            </a:r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3167063" y="2600325"/>
            <a:ext cx="1628775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>
                <a:cs typeface="ＭＳ Ｐゴシック"/>
              </a:rPr>
              <a:t>Non Formal </a:t>
            </a:r>
          </a:p>
          <a:p>
            <a:pPr algn="ctr" eaLnBrk="0" hangingPunct="0"/>
            <a:r>
              <a:rPr lang="en-GB" sz="2000">
                <a:cs typeface="ＭＳ Ｐゴシック"/>
              </a:rPr>
              <a:t>Learning</a:t>
            </a:r>
          </a:p>
          <a:p>
            <a:pPr algn="ctr" eaLnBrk="0" hangingPunct="0"/>
            <a:endParaRPr lang="en-GB" sz="1600">
              <a:cs typeface="ＭＳ Ｐゴシック"/>
            </a:endParaRPr>
          </a:p>
          <a:p>
            <a:pPr algn="ctr" eaLnBrk="0" hangingPunct="0"/>
            <a:r>
              <a:rPr lang="en-GB" sz="1600">
                <a:cs typeface="ＭＳ Ｐゴシック"/>
              </a:rPr>
              <a:t>MOOCs</a:t>
            </a:r>
          </a:p>
          <a:p>
            <a:pPr algn="ctr" eaLnBrk="0" hangingPunct="0"/>
            <a:r>
              <a:rPr lang="en-GB" sz="1600">
                <a:cs typeface="ＭＳ Ｐゴシック"/>
              </a:rPr>
              <a:t>OERs</a:t>
            </a:r>
          </a:p>
          <a:p>
            <a:pPr algn="ctr" eaLnBrk="0" hangingPunct="0"/>
            <a:endParaRPr lang="en-GB" sz="1600">
              <a:cs typeface="ＭＳ Ｐゴシック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327650" y="2097088"/>
            <a:ext cx="1512888" cy="25923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GB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7272338" y="2097088"/>
            <a:ext cx="1512887" cy="2592387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GB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6873" name="TextBox 10"/>
          <p:cNvSpPr txBox="1">
            <a:spLocks noChangeArrowheads="1"/>
          </p:cNvSpPr>
          <p:nvPr/>
        </p:nvSpPr>
        <p:spPr bwMode="auto">
          <a:xfrm>
            <a:off x="5449888" y="2528888"/>
            <a:ext cx="12636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>
                <a:cs typeface="ＭＳ Ｐゴシック"/>
              </a:rPr>
              <a:t>Formal </a:t>
            </a:r>
          </a:p>
          <a:p>
            <a:pPr algn="ctr" eaLnBrk="0" hangingPunct="0"/>
            <a:r>
              <a:rPr lang="en-GB" sz="2000">
                <a:cs typeface="ＭＳ Ｐゴシック"/>
              </a:rPr>
              <a:t>Learning</a:t>
            </a:r>
          </a:p>
          <a:p>
            <a:pPr algn="ctr" eaLnBrk="0" hangingPunct="0"/>
            <a:endParaRPr lang="en-GB" sz="1600">
              <a:cs typeface="ＭＳ Ｐゴシック"/>
            </a:endParaRPr>
          </a:p>
          <a:p>
            <a:pPr algn="ctr" eaLnBrk="0" hangingPunct="0"/>
            <a:r>
              <a:rPr lang="en-GB" sz="1600">
                <a:cs typeface="ＭＳ Ｐゴシック"/>
              </a:rPr>
              <a:t>Modules</a:t>
            </a:r>
          </a:p>
          <a:p>
            <a:pPr algn="ctr" eaLnBrk="0" hangingPunct="0"/>
            <a:endParaRPr lang="en-GB" sz="1600">
              <a:cs typeface="ＭＳ Ｐゴシック"/>
            </a:endParaRPr>
          </a:p>
        </p:txBody>
      </p:sp>
      <p:sp>
        <p:nvSpPr>
          <p:cNvPr id="36874" name="TextBox 11"/>
          <p:cNvSpPr txBox="1">
            <a:spLocks noChangeArrowheads="1"/>
          </p:cNvSpPr>
          <p:nvPr/>
        </p:nvSpPr>
        <p:spPr bwMode="auto">
          <a:xfrm>
            <a:off x="7343775" y="2457450"/>
            <a:ext cx="14351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>
                <a:cs typeface="ＭＳ Ｐゴシック"/>
              </a:rPr>
              <a:t>Formal </a:t>
            </a:r>
          </a:p>
          <a:p>
            <a:pPr algn="ctr" eaLnBrk="0" hangingPunct="0"/>
            <a:r>
              <a:rPr lang="en-GB" sz="2000">
                <a:cs typeface="ＭＳ Ｐゴシック"/>
              </a:rPr>
              <a:t>Learning</a:t>
            </a:r>
          </a:p>
          <a:p>
            <a:pPr algn="ctr" eaLnBrk="0" hangingPunct="0"/>
            <a:endParaRPr lang="en-GB" sz="1600">
              <a:cs typeface="ＭＳ Ｐゴシック"/>
            </a:endParaRPr>
          </a:p>
          <a:p>
            <a:pPr algn="ctr" eaLnBrk="0" hangingPunct="0"/>
            <a:r>
              <a:rPr lang="en-GB" sz="1600">
                <a:cs typeface="ＭＳ Ｐゴシック"/>
              </a:rPr>
              <a:t>Whole</a:t>
            </a:r>
          </a:p>
          <a:p>
            <a:pPr algn="ctr" eaLnBrk="0" hangingPunct="0"/>
            <a:r>
              <a:rPr lang="en-GB" sz="1600">
                <a:cs typeface="ＭＳ Ｐゴシック"/>
              </a:rPr>
              <a:t>Programmes</a:t>
            </a:r>
          </a:p>
          <a:p>
            <a:pPr algn="ctr" eaLnBrk="0" hangingPunct="0"/>
            <a:endParaRPr lang="en-GB" sz="1600">
              <a:cs typeface="ＭＳ Ｐゴシック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23850" y="4760913"/>
            <a:ext cx="7812088" cy="11684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bIns="0">
            <a:spAutoFit/>
          </a:bodyPr>
          <a:lstStyle/>
          <a:p>
            <a:pPr algn="ctr" eaLnBrk="0" hangingPunct="0">
              <a:defRPr/>
            </a:pPr>
            <a:endParaRPr lang="en-GB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36876" name="Rectangle 13"/>
          <p:cNvSpPr>
            <a:spLocks noChangeArrowheads="1"/>
          </p:cNvSpPr>
          <p:nvPr/>
        </p:nvSpPr>
        <p:spPr bwMode="auto">
          <a:xfrm>
            <a:off x="431800" y="5192713"/>
            <a:ext cx="58785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>
                <a:cs typeface="ＭＳ Ｐゴシック"/>
              </a:rPr>
              <a:t>Pulling Students through from the Informal to the Formal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58775" y="1412875"/>
            <a:ext cx="8389938" cy="4716463"/>
          </a:xfrm>
        </p:spPr>
        <p:txBody>
          <a:bodyPr/>
          <a:lstStyle/>
          <a:p>
            <a:pPr marL="342900" indent="-342900">
              <a:buFont typeface="Arial"/>
              <a:buChar char="•"/>
              <a:defRPr/>
            </a:pPr>
            <a:r>
              <a:rPr lang="en-US" dirty="0"/>
              <a:t>Certifications  </a:t>
            </a:r>
            <a:endParaRPr lang="en-GB" dirty="0"/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Authenticated assessments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Human tutoring</a:t>
            </a:r>
            <a:endParaRPr lang="en-GB" dirty="0"/>
          </a:p>
          <a:p>
            <a:pPr marL="342900" indent="-342900">
              <a:buFont typeface="Arial"/>
              <a:buChar char="•"/>
              <a:defRPr/>
            </a:pPr>
            <a:r>
              <a:rPr lang="en-US" dirty="0"/>
              <a:t>Corporate learning </a:t>
            </a:r>
            <a:endParaRPr lang="en-US" dirty="0" smtClean="0"/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Sponsorship 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smtClean="0"/>
              <a:t>Access </a:t>
            </a:r>
            <a:r>
              <a:rPr lang="en-US" dirty="0"/>
              <a:t>to student </a:t>
            </a:r>
            <a:r>
              <a:rPr lang="en-US" dirty="0" smtClean="0"/>
              <a:t>records</a:t>
            </a:r>
            <a:r>
              <a:rPr lang="en-US" dirty="0"/>
              <a:t>    </a:t>
            </a:r>
            <a:endParaRPr lang="en-GB" dirty="0"/>
          </a:p>
          <a:p>
            <a:pPr>
              <a:buFont typeface="Wingdings" charset="0"/>
              <a:buNone/>
              <a:defRPr/>
            </a:pPr>
            <a:endParaRPr lang="en-GB" dirty="0"/>
          </a:p>
        </p:txBody>
      </p:sp>
      <p:sp>
        <p:nvSpPr>
          <p:cNvPr id="3789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825" y="657225"/>
            <a:ext cx="8677275" cy="493713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How do MOOCs make money?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F731D6-2718-4783-8656-823FCF7B7079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8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592263"/>
            <a:ext cx="2770187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4"/>
          <p:cNvSpPr>
            <a:spLocks noGrp="1"/>
          </p:cNvSpPr>
          <p:nvPr>
            <p:ph type="ctrTitle"/>
          </p:nvPr>
        </p:nvSpPr>
        <p:spPr>
          <a:xfrm>
            <a:off x="1943100" y="3249613"/>
            <a:ext cx="6770688" cy="2916237"/>
          </a:xfrm>
        </p:spPr>
        <p:txBody>
          <a:bodyPr/>
          <a:lstStyle/>
          <a:p>
            <a:r>
              <a:rPr lang="en-GB" smtClean="0">
                <a:cs typeface="ＭＳ Ｐゴシック"/>
              </a:rPr>
              <a:t>Who MOOCs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87D2AB-3511-40F4-8EDF-316D7CBAC100}" type="slidenum">
              <a:rPr lang="en-GB" smtClean="0">
                <a:latin typeface="Lucida Sans" pitchFamily="34" charset="0"/>
                <a:ea typeface="ＭＳ Ｐゴシック"/>
                <a:cs typeface="ＭＳ Ｐゴシック"/>
              </a:rPr>
              <a:pPr/>
              <a:t>9</a:t>
            </a:fld>
            <a:endParaRPr lang="en-GB" smtClean="0">
              <a:latin typeface="Lucida Sans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1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  <p:tag name="INCLUDESESSION" val="True"/>
  <p:tag name="ADVANCEDSETTINGSVIEW" val="True"/>
  <p:tag name="CHARTCOLORS" val="1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Main presentation title goes here. &amp;#x0D;&amp;#x0A;&amp;quot;&quot;/&gt;&lt;property id=&quot;20307&quot; value=&quot;256&quot;/&gt;&lt;/object&gt;&lt;object type=&quot;3&quot; unique_id=&quot;10302&quot;&gt;&lt;property id=&quot;20148&quot; value=&quot;5&quot;/&gt;&lt;property id=&quot;20300&quot; value=&quot;Slide 3&quot;/&gt;&lt;property id=&quot;20307&quot; value=&quot;257&quot;/&gt;&lt;/object&gt;&lt;object type=&quot;3&quot; unique_id=&quot;10655&quot;&gt;&lt;property id=&quot;20148&quot; value=&quot;5&quot;/&gt;&lt;property id=&quot;20300&quot; value=&quot;Slide 13 - &amp;quot;Divider page title goes here&amp;quot;&quot;/&gt;&lt;property id=&quot;20307&quot; value=&quot;258&quot;/&gt;&lt;/object&gt;&lt;object type=&quot;3&quot; unique_id=&quot;10656&quot;&gt;&lt;property id=&quot;20148&quot; value=&quot;5&quot;/&gt;&lt;property id=&quot;20300&quot; value=&quot;Slide 2&quot;/&gt;&lt;property id=&quot;20307&quot; value=&quot;259&quot;/&gt;&lt;/object&gt;&lt;object type=&quot;3&quot; unique_id=&quot;10831&quot;&gt;&lt;property id=&quot;20148&quot; value=&quot;5&quot;/&gt;&lt;property id=&quot;20300&quot; value=&quot;Slide 9&quot;/&gt;&lt;property id=&quot;20307&quot; value=&quot;260&quot;/&gt;&lt;/object&gt;&lt;object type=&quot;3&quot; unique_id=&quot;10832&quot;&gt;&lt;property id=&quot;20148&quot; value=&quot;5&quot;/&gt;&lt;property id=&quot;20300&quot; value=&quot;Slide 10&quot;/&gt;&lt;property id=&quot;20307&quot; value=&quot;261&quot;/&gt;&lt;/object&gt;&lt;object type=&quot;3&quot; unique_id=&quot;10833&quot;&gt;&lt;property id=&quot;20148&quot; value=&quot;5&quot;/&gt;&lt;property id=&quot;20300&quot; value=&quot;Slide 4 - &amp;quot;Picture Caption&amp;quot;&quot;/&gt;&lt;property id=&quot;20307&quot; value=&quot;262&quot;/&gt;&lt;/object&gt;&lt;object type=&quot;3&quot; unique_id=&quot;10834&quot;&gt;&lt;property id=&quot;20148&quot; value=&quot;5&quot;/&gt;&lt;property id=&quot;20300&quot; value=&quot;Slide 5 - &amp;quot;Picture Caption&amp;quot;&quot;/&gt;&lt;property id=&quot;20307&quot; value=&quot;263&quot;/&gt;&lt;/object&gt;&lt;object type=&quot;3&quot; unique_id=&quot;10835&quot;&gt;&lt;property id=&quot;20148&quot; value=&quot;5&quot;/&gt;&lt;property id=&quot;20300&quot; value=&quot;Slide 6 - &amp;quot;Left: Image caption&amp;quot;&quot;/&gt;&lt;property id=&quot;20307&quot; value=&quot;264&quot;/&gt;&lt;/object&gt;&lt;object type=&quot;3&quot; unique_id=&quot;11056&quot;&gt;&lt;property id=&quot;20148&quot; value=&quot;5&quot;/&gt;&lt;property id=&quot;20300&quot; value=&quot;Slide 7 - &amp;quot;Caption for graph&amp;quot;&quot;/&gt;&lt;property id=&quot;20307&quot; value=&quot;265&quot;/&gt;&lt;/object&gt;&lt;object type=&quot;3&quot; unique_id=&quot;11057&quot;&gt;&lt;property id=&quot;20148&quot; value=&quot;5&quot;/&gt;&lt;property id=&quot;20300&quot; value=&quot;Slide 11&quot;/&gt;&lt;property id=&quot;20307&quot; value=&quot;266&quot;/&gt;&lt;/object&gt;&lt;object type=&quot;3&quot; unique_id=&quot;11574&quot;&gt;&lt;property id=&quot;20148&quot; value=&quot;5&quot;/&gt;&lt;property id=&quot;20300&quot; value=&quot;Slide 8&quot;/&gt;&lt;property id=&quot;20307&quot; value=&quot;269&quot;/&gt;&lt;/object&gt;&lt;object type=&quot;3&quot; unique_id=&quot;11995&quot;&gt;&lt;property id=&quot;20148&quot; value=&quot;5&quot;/&gt;&lt;property id=&quot;20300&quot; value=&quot;Slide 12&quot;/&gt;&lt;property id=&quot;20307&quot; value=&quot;271&quot;/&gt;&lt;/object&gt;&lt;object type=&quot;3&quot; unique_id=&quot;11996&quot;&gt;&lt;property id=&quot;20148&quot; value=&quot;5&quot;/&gt;&lt;property id=&quot;20300&quot; value=&quot;Slide 14&quot;/&gt;&lt;property id=&quot;20307&quot; value=&quot;272&quot;/&gt;&lt;/object&gt;&lt;object type=&quot;3&quot; unique_id=&quot;11997&quot;&gt;&lt;property id=&quot;20148&quot; value=&quot;5&quot;/&gt;&lt;property id=&quot;20300&quot; value=&quot;Slide 15 - &amp;quot;Picture Caption&amp;quot;&quot;/&gt;&lt;property id=&quot;20307&quot; value=&quot;276&quot;/&gt;&lt;/object&gt;&lt;object type=&quot;3&quot; unique_id=&quot;11998&quot;&gt;&lt;property id=&quot;20148&quot; value=&quot;5&quot;/&gt;&lt;property id=&quot;20300&quot; value=&quot;Slide 16 - &amp;quot;Picture Caption&amp;quot;&quot;/&gt;&lt;property id=&quot;20307&quot; value=&quot;275&quot;/&gt;&lt;/object&gt;&lt;object type=&quot;3&quot; unique_id=&quot;11999&quot;&gt;&lt;property id=&quot;20148&quot; value=&quot;5&quot;/&gt;&lt;property id=&quot;20300&quot; value=&quot;Slide 19&quot;/&gt;&lt;property id=&quot;20307&quot; value=&quot;273&quot;/&gt;&lt;/object&gt;&lt;object type=&quot;3&quot; unique_id=&quot;12000&quot;&gt;&lt;property id=&quot;20148&quot; value=&quot;5&quot;/&gt;&lt;property id=&quot;20300&quot; value=&quot;Slide 20&quot;/&gt;&lt;property id=&quot;20307&quot; value=&quot;274&quot;/&gt;&lt;/object&gt;&lt;object type=&quot;3&quot; unique_id=&quot;12001&quot;&gt;&lt;property id=&quot;20148&quot; value=&quot;5&quot;/&gt;&lt;property id=&quot;20300&quot; value=&quot;Slide 17 - &amp;quot;Left: Image caption&amp;quot;&quot;/&gt;&lt;property id=&quot;20307&quot; value=&quot;277&quot;/&gt;&lt;/object&gt;&lt;object type=&quot;3&quot; unique_id=&quot;12002&quot;&gt;&lt;property id=&quot;20148&quot; value=&quot;5&quot;/&gt;&lt;property id=&quot;20300&quot; value=&quot;Slide 18 - &amp;quot;Caption for graph&amp;quot;&quot;/&gt;&lt;property id=&quot;20307&quot; value=&quot;278&quot;/&gt;&lt;/object&gt;&lt;object type=&quot;3&quot; unique_id=&quot;12003&quot;&gt;&lt;property id=&quot;20148&quot; value=&quot;5&quot;/&gt;&lt;property id=&quot;20300&quot; value=&quot;Slide 21&quot;/&gt;&lt;property id=&quot;20307&quot; value=&quot;279&quot;/&gt;&lt;/object&gt;&lt;object type=&quot;3&quot; unique_id=&quot;12004&quot;&gt;&lt;property id=&quot;20148&quot; value=&quot;5&quot;/&gt;&lt;property id=&quot;20300&quot; value=&quot;Slide 22&quot;/&gt;&lt;property id=&quot;20307&quot; value=&quot;280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ite">
  <a:themeElements>
    <a:clrScheme name="UoSnew3 1">
      <a:dk1>
        <a:srgbClr val="005C84"/>
      </a:dk1>
      <a:lt1>
        <a:srgbClr val="DBDFE1"/>
      </a:lt1>
      <a:dk2>
        <a:srgbClr val="005C84"/>
      </a:dk2>
      <a:lt2>
        <a:srgbClr val="A4AEB5"/>
      </a:lt2>
      <a:accent1>
        <a:srgbClr val="005C84"/>
      </a:accent1>
      <a:accent2>
        <a:srgbClr val="007C92"/>
      </a:accent2>
      <a:accent3>
        <a:srgbClr val="EAECEE"/>
      </a:accent3>
      <a:accent4>
        <a:srgbClr val="004D70"/>
      </a:accent4>
      <a:accent5>
        <a:srgbClr val="AAB5C2"/>
      </a:accent5>
      <a:accent6>
        <a:srgbClr val="007084"/>
      </a:accent6>
      <a:hlink>
        <a:srgbClr val="0098C3"/>
      </a:hlink>
      <a:folHlink>
        <a:srgbClr val="6A4061"/>
      </a:folHlink>
    </a:clrScheme>
    <a:fontScheme name="UoSnew3">
      <a:majorFont>
        <a:latin typeface="Lucida Sans"/>
        <a:ea typeface="ＭＳ Ｐゴシック"/>
        <a:cs typeface=""/>
      </a:majorFont>
      <a:minorFont>
        <a:latin typeface="Lucida Sans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>
    <a:extraClrScheme>
      <a:clrScheme name="UoSnew3 1">
        <a:dk1>
          <a:srgbClr val="005C84"/>
        </a:dk1>
        <a:lt1>
          <a:srgbClr val="DBDFE1"/>
        </a:lt1>
        <a:dk2>
          <a:srgbClr val="005C84"/>
        </a:dk2>
        <a:lt2>
          <a:srgbClr val="A4AEB5"/>
        </a:lt2>
        <a:accent1>
          <a:srgbClr val="005C84"/>
        </a:accent1>
        <a:accent2>
          <a:srgbClr val="007C92"/>
        </a:accent2>
        <a:accent3>
          <a:srgbClr val="EAECEE"/>
        </a:accent3>
        <a:accent4>
          <a:srgbClr val="004D70"/>
        </a:accent4>
        <a:accent5>
          <a:srgbClr val="AAB5C2"/>
        </a:accent5>
        <a:accent6>
          <a:srgbClr val="007084"/>
        </a:accent6>
        <a:hlink>
          <a:srgbClr val="0098C3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cite.potx</Template>
  <TotalTime>4021</TotalTime>
  <Words>1141</Words>
  <Application>Microsoft Office PowerPoint</Application>
  <PresentationFormat>On-screen Show (4:3)</PresentationFormat>
  <Paragraphs>321</Paragraphs>
  <Slides>38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cite</vt:lpstr>
      <vt:lpstr>The Changing Face of MOOCs</vt:lpstr>
      <vt:lpstr>PowerPoint Presentation</vt:lpstr>
      <vt:lpstr>PowerPoint Presentation</vt:lpstr>
      <vt:lpstr>PowerPoint Presentation</vt:lpstr>
      <vt:lpstr>Why MOOC?</vt:lpstr>
      <vt:lpstr>PowerPoint Presentation</vt:lpstr>
      <vt:lpstr>PowerPoint Presentation</vt:lpstr>
      <vt:lpstr>PowerPoint Presentation</vt:lpstr>
      <vt:lpstr>Who MOOCs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the Avalanche Alert?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MOOCs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Changing Face of MOOCs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Any Questions?  Hugh Davis:  hcd@soton.ac.uk users.ecs.soton.ac.uk/hcd</vt:lpstr>
    </vt:vector>
  </TitlesOfParts>
  <Manager>M.S.Treagust@soton.ac.uk</Manager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CITE PowerPoint template</dc:title>
  <dc:creator>ajdw;M.S.Treagust@soton.ac.uk</dc:creator>
  <dc:description>v1 of CITE PowerPoint tempate created 30/03/12</dc:description>
  <cp:lastModifiedBy>Lisa.Little</cp:lastModifiedBy>
  <cp:revision>408</cp:revision>
  <dcterms:created xsi:type="dcterms:W3CDTF">2008-04-22T13:46:56Z</dcterms:created>
  <dcterms:modified xsi:type="dcterms:W3CDTF">2013-07-15T15:21:10Z</dcterms:modified>
</cp:coreProperties>
</file>